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0" r:id="rId4"/>
  </p:sldMasterIdLst>
  <p:notesMasterIdLst>
    <p:notesMasterId r:id="rId5"/>
  </p:notesMasterIdLst>
  <p:sldIdLst>
    <p:sldId id="256" r:id="rId6"/>
  </p:sldIdLst>
  <p:sldSz cy="38404800" cx="32918400"/>
  <p:notesSz cx="7004050" cy="929005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2096">
          <p15:clr>
            <a:srgbClr val="000000"/>
          </p15:clr>
        </p15:guide>
        <p15:guide id="2" pos="10368">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2096" orient="horz"/>
        <p:guide pos="10368"/>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501118" y="696750"/>
            <a:ext cx="4002600" cy="3483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00400" y="4412750"/>
            <a:ext cx="5603225" cy="41805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gca1670084f_0_0:notes"/>
          <p:cNvSpPr/>
          <p:nvPr>
            <p:ph idx="2" type="sldImg"/>
          </p:nvPr>
        </p:nvSpPr>
        <p:spPr>
          <a:xfrm>
            <a:off x="1501111" y="696750"/>
            <a:ext cx="4002300" cy="3483600"/>
          </a:xfrm>
          <a:custGeom>
            <a:rect b="b" l="l" r="r" t="t"/>
            <a:pathLst>
              <a:path extrusionOk="0" h="120000" w="120000">
                <a:moveTo>
                  <a:pt x="0" y="0"/>
                </a:moveTo>
                <a:lnTo>
                  <a:pt x="120000" y="0"/>
                </a:lnTo>
                <a:lnTo>
                  <a:pt x="120000" y="120000"/>
                </a:lnTo>
                <a:lnTo>
                  <a:pt x="0" y="120000"/>
                </a:lnTo>
                <a:close/>
              </a:path>
            </a:pathLst>
          </a:custGeom>
        </p:spPr>
      </p:sp>
      <p:sp>
        <p:nvSpPr>
          <p:cNvPr id="29" name="Google Shape;29;gca1670084f_0_0:notes"/>
          <p:cNvSpPr txBox="1"/>
          <p:nvPr>
            <p:ph idx="1" type="body"/>
          </p:nvPr>
        </p:nvSpPr>
        <p:spPr>
          <a:xfrm>
            <a:off x="700400" y="4412750"/>
            <a:ext cx="5603100" cy="418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sp>
        <p:nvSpPr>
          <p:cNvPr id="12" name="Google Shape;12;p2"/>
          <p:cNvSpPr/>
          <p:nvPr/>
        </p:nvSpPr>
        <p:spPr>
          <a:xfrm>
            <a:off x="32278319" y="0"/>
            <a:ext cx="640200" cy="38404800"/>
          </a:xfrm>
          <a:prstGeom prst="rect">
            <a:avLst/>
          </a:prstGeom>
          <a:solidFill>
            <a:srgbClr val="D6E3BC"/>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b="0" i="0" sz="6400" u="none" cap="none" strike="noStrike">
              <a:solidFill>
                <a:schemeClr val="lt1"/>
              </a:solidFill>
              <a:latin typeface="Calibri"/>
              <a:ea typeface="Calibri"/>
              <a:cs typeface="Calibri"/>
              <a:sym typeface="Calibri"/>
            </a:endParaRPr>
          </a:p>
        </p:txBody>
      </p:sp>
      <p:sp>
        <p:nvSpPr>
          <p:cNvPr id="13" name="Google Shape;13;p2"/>
          <p:cNvSpPr/>
          <p:nvPr/>
        </p:nvSpPr>
        <p:spPr>
          <a:xfrm>
            <a:off x="-2" y="0"/>
            <a:ext cx="640200" cy="38404800"/>
          </a:xfrm>
          <a:prstGeom prst="rect">
            <a:avLst/>
          </a:prstGeom>
          <a:solidFill>
            <a:srgbClr val="D6E3BC"/>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b="0" i="0" sz="6400" u="none" cap="none" strike="noStrike">
              <a:solidFill>
                <a:schemeClr val="lt1"/>
              </a:solidFill>
              <a:latin typeface="Calibri"/>
              <a:ea typeface="Calibri"/>
              <a:cs typeface="Calibri"/>
              <a:sym typeface="Calibri"/>
            </a:endParaRPr>
          </a:p>
        </p:txBody>
      </p:sp>
      <p:sp>
        <p:nvSpPr>
          <p:cNvPr id="14" name="Google Shape;14;p2"/>
          <p:cNvSpPr/>
          <p:nvPr/>
        </p:nvSpPr>
        <p:spPr>
          <a:xfrm>
            <a:off x="0" y="0"/>
            <a:ext cx="32918400" cy="4800600"/>
          </a:xfrm>
          <a:prstGeom prst="rect">
            <a:avLst/>
          </a:prstGeom>
          <a:solidFill>
            <a:srgbClr val="366092"/>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b="0" i="0" sz="6400" u="none" cap="none" strike="noStrike">
              <a:solidFill>
                <a:schemeClr val="lt1"/>
              </a:solidFill>
              <a:latin typeface="Calibri"/>
              <a:ea typeface="Calibri"/>
              <a:cs typeface="Calibri"/>
              <a:sym typeface="Calibri"/>
            </a:endParaRPr>
          </a:p>
        </p:txBody>
      </p:sp>
      <p:sp>
        <p:nvSpPr>
          <p:cNvPr id="15" name="Google Shape;15;p2"/>
          <p:cNvSpPr/>
          <p:nvPr/>
        </p:nvSpPr>
        <p:spPr>
          <a:xfrm>
            <a:off x="0" y="33604200"/>
            <a:ext cx="32918400" cy="4800600"/>
          </a:xfrm>
          <a:prstGeom prst="rect">
            <a:avLst/>
          </a:prstGeom>
          <a:solidFill>
            <a:srgbClr val="B7CCE4"/>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b="0" i="0" sz="6400" u="none" cap="none" strike="noStrike">
              <a:solidFill>
                <a:schemeClr val="lt1"/>
              </a:solidFill>
              <a:latin typeface="Calibri"/>
              <a:ea typeface="Calibri"/>
              <a:cs typeface="Calibri"/>
              <a:sym typeface="Calibri"/>
            </a:endParaRPr>
          </a:p>
        </p:txBody>
      </p:sp>
      <p:sp>
        <p:nvSpPr>
          <p:cNvPr id="16" name="Google Shape;16;p2"/>
          <p:cNvSpPr/>
          <p:nvPr/>
        </p:nvSpPr>
        <p:spPr>
          <a:xfrm>
            <a:off x="-10287000" y="0"/>
            <a:ext cx="9601200" cy="38404800"/>
          </a:xfrm>
          <a:prstGeom prst="rect">
            <a:avLst/>
          </a:prstGeom>
          <a:solidFill>
            <a:srgbClr val="D8D8D8"/>
          </a:solidFill>
          <a:ln>
            <a:noFill/>
          </a:ln>
        </p:spPr>
        <p:txBody>
          <a:bodyPr anchorCtr="0" anchor="t" bIns="171400" lIns="171400" spcFirstLastPara="1" rIns="171400" wrap="square" tIns="171400">
            <a:noAutofit/>
          </a:bodyPr>
          <a:lstStyle/>
          <a:p>
            <a:pPr indent="0" lvl="0" marL="0" marR="0" rtl="0" algn="l">
              <a:spcBef>
                <a:spcPts val="0"/>
              </a:spcBef>
              <a:spcAft>
                <a:spcPts val="0"/>
              </a:spcAft>
              <a:buNone/>
            </a:pPr>
            <a:r>
              <a:rPr b="0" i="0" lang="en-US" sz="7200" u="none" cap="none" strike="noStrike">
                <a:solidFill>
                  <a:srgbClr val="7F7F7F"/>
                </a:solidFill>
                <a:latin typeface="Calibri"/>
                <a:ea typeface="Calibri"/>
                <a:cs typeface="Calibri"/>
                <a:sym typeface="Calibri"/>
              </a:rPr>
              <a:t>Poster Print Size:</a:t>
            </a:r>
            <a:endParaRPr b="0" i="0" sz="7200" u="none" cap="none" strike="noStrike">
              <a:solidFill>
                <a:srgbClr val="7F7F7F"/>
              </a:solidFill>
              <a:latin typeface="Calibri"/>
              <a:ea typeface="Calibri"/>
              <a:cs typeface="Calibri"/>
              <a:sym typeface="Calibri"/>
            </a:endParaRPr>
          </a:p>
          <a:p>
            <a:pPr indent="0" lvl="0" marL="0" marR="0" rtl="0" algn="l">
              <a:spcBef>
                <a:spcPts val="1800"/>
              </a:spcBef>
              <a:spcAft>
                <a:spcPts val="0"/>
              </a:spcAft>
              <a:buNone/>
            </a:pPr>
            <a:r>
              <a:rPr b="0" i="0" lang="en-US" sz="4900" u="none" cap="none" strike="noStrike">
                <a:solidFill>
                  <a:srgbClr val="7F7F7F"/>
                </a:solidFill>
                <a:latin typeface="Calibri"/>
                <a:ea typeface="Calibri"/>
                <a:cs typeface="Calibri"/>
                <a:sym typeface="Calibri"/>
              </a:rPr>
              <a:t>This poster template is 36” high by 36” wide. It can be used to print any poster with a 1:1 aspect ratio.</a:t>
            </a:r>
            <a:endParaRPr/>
          </a:p>
          <a:p>
            <a:pPr indent="0" lvl="0" marL="0" marR="0" rtl="0" algn="l">
              <a:spcBef>
                <a:spcPts val="1800"/>
              </a:spcBef>
              <a:spcAft>
                <a:spcPts val="0"/>
              </a:spcAft>
              <a:buNone/>
            </a:pPr>
            <a:r>
              <a:rPr b="0" i="0" lang="en-US" sz="7200" u="none" cap="none" strike="noStrike">
                <a:solidFill>
                  <a:srgbClr val="7F7F7F"/>
                </a:solidFill>
                <a:latin typeface="Calibri"/>
                <a:ea typeface="Calibri"/>
                <a:cs typeface="Calibri"/>
                <a:sym typeface="Calibri"/>
              </a:rPr>
              <a:t>Placeholders:</a:t>
            </a:r>
            <a:endParaRPr b="0" i="0" sz="7200" u="none" cap="none" strike="noStrike">
              <a:solidFill>
                <a:srgbClr val="7F7F7F"/>
              </a:solidFill>
              <a:latin typeface="Calibri"/>
              <a:ea typeface="Calibri"/>
              <a:cs typeface="Calibri"/>
              <a:sym typeface="Calibri"/>
            </a:endParaRPr>
          </a:p>
          <a:p>
            <a:pPr indent="0" lvl="0" marL="0" marR="0" rtl="0" algn="l">
              <a:spcBef>
                <a:spcPts val="1800"/>
              </a:spcBef>
              <a:spcAft>
                <a:spcPts val="0"/>
              </a:spcAft>
              <a:buNone/>
            </a:pPr>
            <a:r>
              <a:rPr b="0" i="0" lang="en-US" sz="4900" u="none" cap="none" strike="noStrike">
                <a:solidFill>
                  <a:srgbClr val="7F7F7F"/>
                </a:solidFill>
                <a:latin typeface="Calibri"/>
                <a:ea typeface="Calibri"/>
                <a:cs typeface="Calibri"/>
                <a:sym typeface="Calibri"/>
              </a:rPr>
              <a:t>The various elements included in this poster are ones we often see in medical, research, and scientific posters. Feel free to edit, move,  add, and delete items, or change the layout to suit your needs. Always check with your conference organizer for specific requirements.</a:t>
            </a:r>
            <a:endParaRPr/>
          </a:p>
          <a:p>
            <a:pPr indent="0" lvl="0" marL="0" marR="0" rtl="0" algn="l">
              <a:spcBef>
                <a:spcPts val="1800"/>
              </a:spcBef>
              <a:spcAft>
                <a:spcPts val="0"/>
              </a:spcAft>
              <a:buNone/>
            </a:pPr>
            <a:r>
              <a:rPr b="0" i="0" lang="en-US" sz="7200" u="none" cap="none" strike="noStrike">
                <a:solidFill>
                  <a:srgbClr val="7F7F7F"/>
                </a:solidFill>
                <a:latin typeface="Calibri"/>
                <a:ea typeface="Calibri"/>
                <a:cs typeface="Calibri"/>
                <a:sym typeface="Calibri"/>
              </a:rPr>
              <a:t>Image Quality:</a:t>
            </a:r>
            <a:endParaRPr/>
          </a:p>
          <a:p>
            <a:pPr indent="0" lvl="0" marL="0" marR="0" rtl="0" algn="l">
              <a:spcBef>
                <a:spcPts val="1800"/>
              </a:spcBef>
              <a:spcAft>
                <a:spcPts val="0"/>
              </a:spcAft>
              <a:buNone/>
            </a:pPr>
            <a:r>
              <a:rPr b="0" i="0" lang="en-US" sz="4900" u="none" cap="none" strike="noStrike">
                <a:solidFill>
                  <a:srgbClr val="7F7F7F"/>
                </a:solidFill>
                <a:latin typeface="Calibri"/>
                <a:ea typeface="Calibri"/>
                <a:cs typeface="Calibri"/>
                <a:sym typeface="Calibri"/>
              </a:rPr>
              <a:t>You can place digital photos or logo art in your poster file by selecting the </a:t>
            </a:r>
            <a:r>
              <a:rPr b="1" i="0" lang="en-US" sz="4900" u="none" cap="none" strike="noStrike">
                <a:solidFill>
                  <a:srgbClr val="7F7F7F"/>
                </a:solidFill>
                <a:latin typeface="Calibri"/>
                <a:ea typeface="Calibri"/>
                <a:cs typeface="Calibri"/>
                <a:sym typeface="Calibri"/>
              </a:rPr>
              <a:t>Insert, Picture</a:t>
            </a:r>
            <a:r>
              <a:rPr b="0" i="0" lang="en-US" sz="4900" u="none" cap="none" strike="noStrike">
                <a:solidFill>
                  <a:srgbClr val="7F7F7F"/>
                </a:solidFill>
                <a:latin typeface="Calibri"/>
                <a:ea typeface="Calibri"/>
                <a:cs typeface="Calibri"/>
                <a:sym typeface="Calibri"/>
              </a:rPr>
              <a:t> command, or by using standard copy &amp; paste. For best results, all graphic elements should be at least </a:t>
            </a:r>
            <a:r>
              <a:rPr b="1" i="0" lang="en-US" sz="4900" u="none" cap="none" strike="noStrike">
                <a:solidFill>
                  <a:srgbClr val="7F7F7F"/>
                </a:solidFill>
                <a:latin typeface="Calibri"/>
                <a:ea typeface="Calibri"/>
                <a:cs typeface="Calibri"/>
                <a:sym typeface="Calibri"/>
              </a:rPr>
              <a:t>150-200 pixels per inch in their final printed size</a:t>
            </a:r>
            <a:r>
              <a:rPr b="0" i="0" lang="en-US" sz="4900" u="none" cap="none" strike="noStrike">
                <a:solidFill>
                  <a:srgbClr val="7F7F7F"/>
                </a:solidFill>
                <a:latin typeface="Calibri"/>
                <a:ea typeface="Calibri"/>
                <a:cs typeface="Calibri"/>
                <a:sym typeface="Calibri"/>
              </a:rPr>
              <a:t>. For instance, a 1600 x 1200 pixel photo will usually look fine up to 8“-10” wide on your printed poster.</a:t>
            </a:r>
            <a:endParaRPr/>
          </a:p>
          <a:p>
            <a:pPr indent="0" lvl="0" marL="0" marR="0" rtl="0" algn="l">
              <a:spcBef>
                <a:spcPts val="1800"/>
              </a:spcBef>
              <a:spcAft>
                <a:spcPts val="0"/>
              </a:spcAft>
              <a:buNone/>
            </a:pPr>
            <a:r>
              <a:rPr b="0" i="0" lang="en-US" sz="4900" u="none" cap="none" strike="noStrike">
                <a:solidFill>
                  <a:srgbClr val="7F7F7F"/>
                </a:solidFill>
                <a:latin typeface="Calibri"/>
                <a:ea typeface="Calibri"/>
                <a:cs typeface="Calibri"/>
                <a:sym typeface="Calibri"/>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endParaRPr/>
          </a:p>
          <a:p>
            <a:pPr indent="0" lvl="0" marL="0" marR="0" rtl="0" algn="l">
              <a:spcBef>
                <a:spcPts val="1800"/>
              </a:spcBef>
              <a:spcAft>
                <a:spcPts val="0"/>
              </a:spcAft>
              <a:buNone/>
            </a:pPr>
            <a:r>
              <a:rPr b="0" i="0" lang="en-US" sz="4900" u="none" cap="none" strike="noStrike">
                <a:solidFill>
                  <a:srgbClr val="7F7F7F"/>
                </a:solidFill>
                <a:latin typeface="Calibri"/>
                <a:ea typeface="Calibri"/>
                <a:cs typeface="Calibri"/>
                <a:sym typeface="Calibri"/>
              </a:rPr>
              <a:t>Please note that graphics from websites (such as the logo on your hospital's or university's home page) will only be 72dpi and not suitable for printing.</a:t>
            </a:r>
            <a:endParaRPr/>
          </a:p>
          <a:p>
            <a:pPr indent="0" lvl="0" marL="0" marR="0" rtl="0" algn="ctr">
              <a:spcBef>
                <a:spcPts val="1800"/>
              </a:spcBef>
              <a:spcAft>
                <a:spcPts val="0"/>
              </a:spcAft>
              <a:buNone/>
            </a:pPr>
            <a:br>
              <a:rPr b="0" i="0" lang="en-US" sz="3600" u="none" cap="none" strike="noStrike">
                <a:solidFill>
                  <a:srgbClr val="7F7F7F"/>
                </a:solidFill>
                <a:latin typeface="Calibri"/>
                <a:ea typeface="Calibri"/>
                <a:cs typeface="Calibri"/>
                <a:sym typeface="Calibri"/>
              </a:rPr>
            </a:br>
            <a:r>
              <a:rPr b="0" i="0" lang="en-US" sz="3600" u="none" cap="none" strike="noStrike">
                <a:solidFill>
                  <a:srgbClr val="7F7F7F"/>
                </a:solidFill>
                <a:latin typeface="Calibri"/>
                <a:ea typeface="Calibri"/>
                <a:cs typeface="Calibri"/>
                <a:sym typeface="Calibri"/>
              </a:rPr>
              <a:t>[This sidebar area does not print.]</a:t>
            </a:r>
            <a:endParaRPr/>
          </a:p>
        </p:txBody>
      </p:sp>
      <p:grpSp>
        <p:nvGrpSpPr>
          <p:cNvPr id="17" name="Google Shape;17;p2"/>
          <p:cNvGrpSpPr/>
          <p:nvPr/>
        </p:nvGrpSpPr>
        <p:grpSpPr>
          <a:xfrm>
            <a:off x="33604200" y="0"/>
            <a:ext cx="9601200" cy="38404799"/>
            <a:chOff x="33832800" y="0"/>
            <a:chExt cx="12801600" cy="43891199"/>
          </a:xfrm>
        </p:grpSpPr>
        <p:sp>
          <p:nvSpPr>
            <p:cNvPr id="18" name="Google Shape;18;p2"/>
            <p:cNvSpPr/>
            <p:nvPr/>
          </p:nvSpPr>
          <p:spPr>
            <a:xfrm>
              <a:off x="33832800" y="0"/>
              <a:ext cx="12801600" cy="43891199"/>
            </a:xfrm>
            <a:prstGeom prst="rect">
              <a:avLst/>
            </a:prstGeom>
            <a:solidFill>
              <a:srgbClr val="D8D8D8"/>
            </a:solidFill>
            <a:ln>
              <a:noFill/>
            </a:ln>
          </p:spPr>
          <p:txBody>
            <a:bodyPr anchorCtr="0" anchor="t" bIns="228600" lIns="228600" spcFirstLastPara="1" rIns="228600" wrap="square" tIns="228600">
              <a:noAutofit/>
            </a:bodyPr>
            <a:lstStyle/>
            <a:p>
              <a:pPr indent="0" lvl="0" marL="0" marR="0" rtl="0" algn="l">
                <a:spcBef>
                  <a:spcPts val="0"/>
                </a:spcBef>
                <a:spcAft>
                  <a:spcPts val="0"/>
                </a:spcAft>
                <a:buNone/>
              </a:pPr>
              <a:r>
                <a:rPr b="0" i="0" lang="en-US" sz="7200" u="none" cap="none" strike="noStrike">
                  <a:solidFill>
                    <a:srgbClr val="7F7F7F"/>
                  </a:solidFill>
                  <a:latin typeface="Calibri"/>
                  <a:ea typeface="Calibri"/>
                  <a:cs typeface="Calibri"/>
                  <a:sym typeface="Calibri"/>
                </a:rPr>
                <a:t>Change Color Theme:</a:t>
              </a:r>
              <a:endParaRPr b="0" i="0" sz="7200" u="none" cap="none" strike="noStrike">
                <a:solidFill>
                  <a:srgbClr val="7F7F7F"/>
                </a:solidFill>
                <a:latin typeface="Calibri"/>
                <a:ea typeface="Calibri"/>
                <a:cs typeface="Calibri"/>
                <a:sym typeface="Calibri"/>
              </a:endParaRPr>
            </a:p>
            <a:p>
              <a:pPr indent="0" lvl="0" marL="0" marR="0" rtl="0" algn="l">
                <a:spcBef>
                  <a:spcPts val="1800"/>
                </a:spcBef>
                <a:spcAft>
                  <a:spcPts val="0"/>
                </a:spcAft>
                <a:buNone/>
              </a:pPr>
              <a:r>
                <a:rPr b="0" i="0" lang="en-US" sz="4900" u="none" cap="none" strike="noStrike">
                  <a:solidFill>
                    <a:srgbClr val="7F7F7F"/>
                  </a:solidFill>
                  <a:latin typeface="Calibri"/>
                  <a:ea typeface="Calibri"/>
                  <a:cs typeface="Calibri"/>
                  <a:sym typeface="Calibri"/>
                </a:rPr>
                <a:t>This template is designed to use the built-in color themes in the newer versions of PowerPoint.</a:t>
              </a:r>
              <a:endParaRPr/>
            </a:p>
            <a:p>
              <a:pPr indent="0" lvl="0" marL="0" marR="0" rtl="0" algn="l">
                <a:spcBef>
                  <a:spcPts val="1800"/>
                </a:spcBef>
                <a:spcAft>
                  <a:spcPts val="0"/>
                </a:spcAft>
                <a:buNone/>
              </a:pPr>
              <a:r>
                <a:rPr b="0" i="0" lang="en-US" sz="4900" u="none" cap="none" strike="noStrike">
                  <a:solidFill>
                    <a:srgbClr val="7F7F7F"/>
                  </a:solidFill>
                  <a:latin typeface="Calibri"/>
                  <a:ea typeface="Calibri"/>
                  <a:cs typeface="Calibri"/>
                  <a:sym typeface="Calibri"/>
                </a:rPr>
                <a:t>To change the color theme, select the </a:t>
              </a:r>
              <a:r>
                <a:rPr b="1" i="0" lang="en-US" sz="4900" u="none" cap="none" strike="noStrike">
                  <a:solidFill>
                    <a:srgbClr val="7F7F7F"/>
                  </a:solidFill>
                  <a:latin typeface="Calibri"/>
                  <a:ea typeface="Calibri"/>
                  <a:cs typeface="Calibri"/>
                  <a:sym typeface="Calibri"/>
                </a:rPr>
                <a:t>Design</a:t>
              </a:r>
              <a:r>
                <a:rPr b="0" i="0" lang="en-US" sz="4900" u="none" cap="none" strike="noStrike">
                  <a:solidFill>
                    <a:srgbClr val="7F7F7F"/>
                  </a:solidFill>
                  <a:latin typeface="Calibri"/>
                  <a:ea typeface="Calibri"/>
                  <a:cs typeface="Calibri"/>
                  <a:sym typeface="Calibri"/>
                </a:rPr>
                <a:t> tab, then select the </a:t>
              </a:r>
              <a:r>
                <a:rPr b="1" i="0" lang="en-US" sz="4900" u="none" cap="none" strike="noStrike">
                  <a:solidFill>
                    <a:srgbClr val="7F7F7F"/>
                  </a:solidFill>
                  <a:latin typeface="Calibri"/>
                  <a:ea typeface="Calibri"/>
                  <a:cs typeface="Calibri"/>
                  <a:sym typeface="Calibri"/>
                </a:rPr>
                <a:t>Colors</a:t>
              </a:r>
              <a:r>
                <a:rPr b="0" i="0" lang="en-US" sz="4900" u="none" cap="none" strike="noStrike">
                  <a:solidFill>
                    <a:srgbClr val="7F7F7F"/>
                  </a:solidFill>
                  <a:latin typeface="Calibri"/>
                  <a:ea typeface="Calibri"/>
                  <a:cs typeface="Calibri"/>
                  <a:sym typeface="Calibri"/>
                </a:rPr>
                <a:t> drop-down list.</a:t>
              </a:r>
              <a:endParaRPr/>
            </a:p>
            <a:p>
              <a:pPr indent="0" lvl="0" marL="0" marR="0" rtl="0" algn="l">
                <a:spcBef>
                  <a:spcPts val="1800"/>
                </a:spcBef>
                <a:spcAft>
                  <a:spcPts val="0"/>
                </a:spcAft>
                <a:buNone/>
              </a:pPr>
              <a:r>
                <a:t/>
              </a:r>
              <a:endParaRPr b="0" i="0" sz="4900" u="none" cap="none" strike="noStrike">
                <a:solidFill>
                  <a:srgbClr val="7F7F7F"/>
                </a:solidFill>
                <a:latin typeface="Calibri"/>
                <a:ea typeface="Calibri"/>
                <a:cs typeface="Calibri"/>
                <a:sym typeface="Calibri"/>
              </a:endParaRPr>
            </a:p>
            <a:p>
              <a:pPr indent="0" lvl="0" marL="0" marR="0" rtl="0" algn="l">
                <a:spcBef>
                  <a:spcPts val="1800"/>
                </a:spcBef>
                <a:spcAft>
                  <a:spcPts val="0"/>
                </a:spcAft>
                <a:buNone/>
              </a:pPr>
              <a:r>
                <a:t/>
              </a:r>
              <a:endParaRPr b="0" i="0" sz="4900" u="none" cap="none" strike="noStrike">
                <a:solidFill>
                  <a:srgbClr val="7F7F7F"/>
                </a:solidFill>
                <a:latin typeface="Calibri"/>
                <a:ea typeface="Calibri"/>
                <a:cs typeface="Calibri"/>
                <a:sym typeface="Calibri"/>
              </a:endParaRPr>
            </a:p>
            <a:p>
              <a:pPr indent="0" lvl="0" marL="0" marR="0" rtl="0" algn="l">
                <a:spcBef>
                  <a:spcPts val="1800"/>
                </a:spcBef>
                <a:spcAft>
                  <a:spcPts val="0"/>
                </a:spcAft>
                <a:buNone/>
              </a:pPr>
              <a:r>
                <a:t/>
              </a:r>
              <a:endParaRPr b="0" i="0" sz="4900" u="none" cap="none" strike="noStrike">
                <a:solidFill>
                  <a:srgbClr val="7F7F7F"/>
                </a:solidFill>
                <a:latin typeface="Calibri"/>
                <a:ea typeface="Calibri"/>
                <a:cs typeface="Calibri"/>
                <a:sym typeface="Calibri"/>
              </a:endParaRPr>
            </a:p>
            <a:p>
              <a:pPr indent="0" lvl="0" marL="0" marR="0" rtl="0" algn="l">
                <a:spcBef>
                  <a:spcPts val="1800"/>
                </a:spcBef>
                <a:spcAft>
                  <a:spcPts val="0"/>
                </a:spcAft>
                <a:buNone/>
              </a:pPr>
              <a:r>
                <a:t/>
              </a:r>
              <a:endParaRPr b="0" i="0" sz="4900" u="none" cap="none" strike="noStrike">
                <a:solidFill>
                  <a:srgbClr val="7F7F7F"/>
                </a:solidFill>
                <a:latin typeface="Calibri"/>
                <a:ea typeface="Calibri"/>
                <a:cs typeface="Calibri"/>
                <a:sym typeface="Calibri"/>
              </a:endParaRPr>
            </a:p>
            <a:p>
              <a:pPr indent="0" lvl="0" marL="0" marR="0" rtl="0" algn="l">
                <a:spcBef>
                  <a:spcPts val="1800"/>
                </a:spcBef>
                <a:spcAft>
                  <a:spcPts val="0"/>
                </a:spcAft>
                <a:buNone/>
              </a:pPr>
              <a:r>
                <a:t/>
              </a:r>
              <a:endParaRPr b="0" i="0" sz="4900" u="none" cap="none" strike="noStrike">
                <a:solidFill>
                  <a:srgbClr val="7F7F7F"/>
                </a:solidFill>
                <a:latin typeface="Calibri"/>
                <a:ea typeface="Calibri"/>
                <a:cs typeface="Calibri"/>
                <a:sym typeface="Calibri"/>
              </a:endParaRPr>
            </a:p>
            <a:p>
              <a:pPr indent="0" lvl="0" marL="0" marR="0" rtl="0" algn="l">
                <a:spcBef>
                  <a:spcPts val="1800"/>
                </a:spcBef>
                <a:spcAft>
                  <a:spcPts val="0"/>
                </a:spcAft>
                <a:buNone/>
              </a:pPr>
              <a:r>
                <a:t/>
              </a:r>
              <a:endParaRPr b="0" i="0" sz="4900" u="none" cap="none" strike="noStrike">
                <a:solidFill>
                  <a:srgbClr val="7F7F7F"/>
                </a:solidFill>
                <a:latin typeface="Calibri"/>
                <a:ea typeface="Calibri"/>
                <a:cs typeface="Calibri"/>
                <a:sym typeface="Calibri"/>
              </a:endParaRPr>
            </a:p>
            <a:p>
              <a:pPr indent="0" lvl="0" marL="0" marR="0" rtl="0" algn="l">
                <a:spcBef>
                  <a:spcPts val="1800"/>
                </a:spcBef>
                <a:spcAft>
                  <a:spcPts val="0"/>
                </a:spcAft>
                <a:buNone/>
              </a:pPr>
              <a:r>
                <a:t/>
              </a:r>
              <a:endParaRPr b="0" i="0" sz="4900" u="none" cap="none" strike="noStrike">
                <a:solidFill>
                  <a:srgbClr val="7F7F7F"/>
                </a:solidFill>
                <a:latin typeface="Calibri"/>
                <a:ea typeface="Calibri"/>
                <a:cs typeface="Calibri"/>
                <a:sym typeface="Calibri"/>
              </a:endParaRPr>
            </a:p>
            <a:p>
              <a:pPr indent="0" lvl="0" marL="0" marR="0" rtl="0" algn="l">
                <a:spcBef>
                  <a:spcPts val="1800"/>
                </a:spcBef>
                <a:spcAft>
                  <a:spcPts val="0"/>
                </a:spcAft>
                <a:buNone/>
              </a:pPr>
              <a:r>
                <a:t/>
              </a:r>
              <a:endParaRPr b="0" i="0" sz="4900" u="none" cap="none" strike="noStrike">
                <a:solidFill>
                  <a:srgbClr val="7F7F7F"/>
                </a:solidFill>
                <a:latin typeface="Calibri"/>
                <a:ea typeface="Calibri"/>
                <a:cs typeface="Calibri"/>
                <a:sym typeface="Calibri"/>
              </a:endParaRPr>
            </a:p>
            <a:p>
              <a:pPr indent="0" lvl="0" marL="0" marR="0" rtl="0" algn="l">
                <a:spcBef>
                  <a:spcPts val="1800"/>
                </a:spcBef>
                <a:spcAft>
                  <a:spcPts val="0"/>
                </a:spcAft>
                <a:buNone/>
              </a:pPr>
              <a:r>
                <a:t/>
              </a:r>
              <a:endParaRPr b="0" i="0" sz="4900" u="none" cap="none" strike="noStrike">
                <a:solidFill>
                  <a:srgbClr val="7F7F7F"/>
                </a:solidFill>
                <a:latin typeface="Calibri"/>
                <a:ea typeface="Calibri"/>
                <a:cs typeface="Calibri"/>
                <a:sym typeface="Calibri"/>
              </a:endParaRPr>
            </a:p>
            <a:p>
              <a:pPr indent="0" lvl="0" marL="0" marR="0" rtl="0" algn="l">
                <a:spcBef>
                  <a:spcPts val="1800"/>
                </a:spcBef>
                <a:spcAft>
                  <a:spcPts val="0"/>
                </a:spcAft>
                <a:buNone/>
              </a:pPr>
              <a:r>
                <a:rPr b="0" i="0" lang="en-US" sz="4900" u="none" cap="none" strike="noStrike">
                  <a:solidFill>
                    <a:srgbClr val="7F7F7F"/>
                  </a:solidFill>
                  <a:latin typeface="Calibri"/>
                  <a:ea typeface="Calibri"/>
                  <a:cs typeface="Calibri"/>
                  <a:sym typeface="Calibri"/>
                </a:rPr>
                <a:t>The default color theme for this template is “Office”, so you can always return to that after trying some of the alternatives.</a:t>
              </a:r>
              <a:endParaRPr/>
            </a:p>
            <a:p>
              <a:pPr indent="0" lvl="0" marL="0" marR="0" rtl="0" algn="l">
                <a:spcBef>
                  <a:spcPts val="1800"/>
                </a:spcBef>
                <a:spcAft>
                  <a:spcPts val="0"/>
                </a:spcAft>
                <a:buNone/>
              </a:pPr>
              <a:r>
                <a:rPr b="0" i="0" lang="en-US" sz="7200" u="none" cap="none" strike="noStrike">
                  <a:solidFill>
                    <a:srgbClr val="7F7F7F"/>
                  </a:solidFill>
                  <a:latin typeface="Calibri"/>
                  <a:ea typeface="Calibri"/>
                  <a:cs typeface="Calibri"/>
                  <a:sym typeface="Calibri"/>
                </a:rPr>
                <a:t>Printing Your Poster:</a:t>
              </a:r>
              <a:endParaRPr/>
            </a:p>
            <a:p>
              <a:pPr indent="0" lvl="0" marL="0" marR="0" rtl="0" algn="l">
                <a:spcBef>
                  <a:spcPts val="1800"/>
                </a:spcBef>
                <a:spcAft>
                  <a:spcPts val="0"/>
                </a:spcAft>
                <a:buNone/>
              </a:pPr>
              <a:r>
                <a:rPr b="0" i="0" lang="en-US" sz="4900" u="none" cap="none" strike="noStrike">
                  <a:solidFill>
                    <a:srgbClr val="7F7F7F"/>
                  </a:solidFill>
                  <a:latin typeface="Calibri"/>
                  <a:ea typeface="Calibri"/>
                  <a:cs typeface="Calibri"/>
                  <a:sym typeface="Calibri"/>
                </a:rPr>
                <a:t>Once your poster file is ready, visit </a:t>
              </a:r>
              <a:r>
                <a:rPr b="1" i="0" lang="en-US" sz="4900" u="none" cap="none" strike="noStrike">
                  <a:solidFill>
                    <a:srgbClr val="7F7F7F"/>
                  </a:solidFill>
                  <a:latin typeface="Calibri"/>
                  <a:ea typeface="Calibri"/>
                  <a:cs typeface="Calibri"/>
                  <a:sym typeface="Calibri"/>
                </a:rPr>
                <a:t>www.genigraphics.com</a:t>
              </a:r>
              <a:r>
                <a:rPr b="0" i="0" lang="en-US" sz="4900" u="none" cap="none" strike="noStrike">
                  <a:solidFill>
                    <a:srgbClr val="7F7F7F"/>
                  </a:solidFill>
                  <a:latin typeface="Calibri"/>
                  <a:ea typeface="Calibri"/>
                  <a:cs typeface="Calibri"/>
                  <a:sym typeface="Calibri"/>
                </a:rPr>
                <a:t> to order a high-quality, affordable poster print. Every order receives a free design review and we can deliver as fast as next business day within the US and Canada. </a:t>
              </a:r>
              <a:endParaRPr/>
            </a:p>
            <a:p>
              <a:pPr indent="0" lvl="0" marL="0" marR="0" rtl="0" algn="l">
                <a:spcBef>
                  <a:spcPts val="1800"/>
                </a:spcBef>
                <a:spcAft>
                  <a:spcPts val="0"/>
                </a:spcAft>
                <a:buNone/>
              </a:pPr>
              <a:r>
                <a:rPr b="0" i="0" lang="en-US" sz="4900" u="none" cap="none" strike="noStrike">
                  <a:solidFill>
                    <a:srgbClr val="7F7F7F"/>
                  </a:solidFill>
                  <a:latin typeface="Calibri"/>
                  <a:ea typeface="Calibri"/>
                  <a:cs typeface="Calibri"/>
                  <a:sym typeface="Calibri"/>
                </a:rPr>
                <a:t>Genigraphics® has been producing output from PowerPoint® longer than anyone in the industry; dating back to when we helped Microsoft® design the PowerPoint® software. </a:t>
              </a:r>
              <a:endParaRPr/>
            </a:p>
            <a:p>
              <a:pPr indent="0" lvl="0" marL="0" marR="0" rtl="0" algn="l">
                <a:spcBef>
                  <a:spcPts val="1800"/>
                </a:spcBef>
                <a:spcAft>
                  <a:spcPts val="0"/>
                </a:spcAft>
                <a:buNone/>
              </a:pPr>
              <a:r>
                <a:t/>
              </a:r>
              <a:endParaRPr b="0" i="0" sz="4900" u="none" cap="none" strike="noStrike">
                <a:solidFill>
                  <a:srgbClr val="7F7F7F"/>
                </a:solidFill>
                <a:latin typeface="Calibri"/>
                <a:ea typeface="Calibri"/>
                <a:cs typeface="Calibri"/>
                <a:sym typeface="Calibri"/>
              </a:endParaRPr>
            </a:p>
            <a:p>
              <a:pPr indent="0" lvl="0" marL="0" marR="0" rtl="0" algn="ctr">
                <a:spcBef>
                  <a:spcPts val="0"/>
                </a:spcBef>
                <a:spcAft>
                  <a:spcPts val="0"/>
                </a:spcAft>
                <a:buNone/>
              </a:pPr>
              <a:r>
                <a:rPr b="0" i="0" lang="en-US" sz="4900" u="none" cap="none" strike="noStrike">
                  <a:solidFill>
                    <a:srgbClr val="7F7F7F"/>
                  </a:solidFill>
                  <a:latin typeface="Calibri"/>
                  <a:ea typeface="Calibri"/>
                  <a:cs typeface="Calibri"/>
                  <a:sym typeface="Calibri"/>
                </a:rPr>
                <a:t>US and Canada:  1-800-790-4001</a:t>
              </a:r>
              <a:br>
                <a:rPr b="0" i="0" lang="en-US" sz="4900" u="none" cap="none" strike="noStrike">
                  <a:solidFill>
                    <a:srgbClr val="7F7F7F"/>
                  </a:solidFill>
                  <a:latin typeface="Calibri"/>
                  <a:ea typeface="Calibri"/>
                  <a:cs typeface="Calibri"/>
                  <a:sym typeface="Calibri"/>
                </a:rPr>
              </a:br>
              <a:r>
                <a:rPr b="0" i="0" lang="en-US" sz="4900" u="none" cap="none" strike="noStrike">
                  <a:solidFill>
                    <a:srgbClr val="7F7F7F"/>
                  </a:solidFill>
                  <a:latin typeface="Calibri"/>
                  <a:ea typeface="Calibri"/>
                  <a:cs typeface="Calibri"/>
                  <a:sym typeface="Calibri"/>
                </a:rPr>
                <a:t>Email: info@genigraphics.com</a:t>
              </a:r>
              <a:endParaRPr/>
            </a:p>
            <a:p>
              <a:pPr indent="0" lvl="0" marL="0" marR="0" rtl="0" algn="ctr">
                <a:spcBef>
                  <a:spcPts val="0"/>
                </a:spcBef>
                <a:spcAft>
                  <a:spcPts val="0"/>
                </a:spcAft>
                <a:buNone/>
              </a:pPr>
              <a:br>
                <a:rPr b="0" i="0" lang="en-US" sz="3600" u="none" cap="none" strike="noStrike">
                  <a:solidFill>
                    <a:srgbClr val="7F7F7F"/>
                  </a:solidFill>
                  <a:latin typeface="Calibri"/>
                  <a:ea typeface="Calibri"/>
                  <a:cs typeface="Calibri"/>
                  <a:sym typeface="Calibri"/>
                </a:rPr>
              </a:br>
              <a:r>
                <a:rPr b="0" i="0" lang="en-US" sz="3600" u="none" cap="none" strike="noStrike">
                  <a:solidFill>
                    <a:srgbClr val="7F7F7F"/>
                  </a:solidFill>
                  <a:latin typeface="Calibri"/>
                  <a:ea typeface="Calibri"/>
                  <a:cs typeface="Calibri"/>
                  <a:sym typeface="Calibri"/>
                </a:rPr>
                <a:t>[This sidebar area does not print.]</a:t>
              </a:r>
              <a:endParaRPr/>
            </a:p>
          </p:txBody>
        </p:sp>
        <p:pic>
          <p:nvPicPr>
            <p:cNvPr id="19" name="Google Shape;19;p2"/>
            <p:cNvPicPr preferRelativeResize="0"/>
            <p:nvPr/>
          </p:nvPicPr>
          <p:blipFill rotWithShape="1">
            <a:blip r:embed="rId2">
              <a:alphaModFix/>
            </a:blip>
            <a:srcRect b="0" l="0" r="0" t="0"/>
            <a:stretch/>
          </p:blipFill>
          <p:spPr>
            <a:xfrm>
              <a:off x="34281341" y="9260274"/>
              <a:ext cx="11904515" cy="10246926"/>
            </a:xfrm>
            <a:prstGeom prst="rect">
              <a:avLst/>
            </a:prstGeom>
            <a:noFill/>
            <a:ln>
              <a:noFill/>
            </a:ln>
          </p:spPr>
        </p:pic>
      </p:grpSp>
      <p:pic>
        <p:nvPicPr>
          <p:cNvPr id="20" name="Google Shape;20;p2"/>
          <p:cNvPicPr preferRelativeResize="0"/>
          <p:nvPr/>
        </p:nvPicPr>
        <p:blipFill rotWithShape="1">
          <a:blip r:embed="rId3">
            <a:alphaModFix/>
          </a:blip>
          <a:srcRect b="0" l="0" r="0" t="0"/>
          <a:stretch/>
        </p:blipFill>
        <p:spPr>
          <a:xfrm>
            <a:off x="27432000" y="38049200"/>
            <a:ext cx="5297433" cy="18592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1645920" y="1537972"/>
            <a:ext cx="29626500" cy="6400800"/>
          </a:xfrm>
          <a:prstGeom prst="rect">
            <a:avLst/>
          </a:prstGeom>
          <a:noFill/>
          <a:ln>
            <a:noFill/>
          </a:ln>
        </p:spPr>
        <p:txBody>
          <a:bodyPr anchorCtr="0" anchor="ctr" bIns="164550" lIns="329125" spcFirstLastPara="1" rIns="329125" wrap="square" tIns="16455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1645920" y="8961124"/>
            <a:ext cx="29626500" cy="25345500"/>
          </a:xfrm>
          <a:prstGeom prst="rect">
            <a:avLst/>
          </a:prstGeom>
          <a:noFill/>
          <a:ln>
            <a:noFill/>
          </a:ln>
        </p:spPr>
        <p:txBody>
          <a:bodyPr anchorCtr="0" anchor="t" bIns="164550" lIns="329125" spcFirstLastPara="1" rIns="329125" wrap="square" tIns="16455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3"/>
          <p:cNvSpPr txBox="1"/>
          <p:nvPr>
            <p:ph idx="10" type="dt"/>
          </p:nvPr>
        </p:nvSpPr>
        <p:spPr>
          <a:xfrm>
            <a:off x="1645920" y="35595565"/>
            <a:ext cx="7680900" cy="2044800"/>
          </a:xfrm>
          <a:prstGeom prst="rect">
            <a:avLst/>
          </a:prstGeom>
          <a:noFill/>
          <a:ln>
            <a:noFill/>
          </a:ln>
        </p:spPr>
        <p:txBody>
          <a:bodyPr anchorCtr="0" anchor="ctr" bIns="164550" lIns="329125" spcFirstLastPara="1" rIns="329125" wrap="square" tIns="1645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11247120" y="35595565"/>
            <a:ext cx="10424100" cy="2044800"/>
          </a:xfrm>
          <a:prstGeom prst="rect">
            <a:avLst/>
          </a:prstGeom>
          <a:noFill/>
          <a:ln>
            <a:noFill/>
          </a:ln>
        </p:spPr>
        <p:txBody>
          <a:bodyPr anchorCtr="0" anchor="ctr" bIns="164550" lIns="329125" spcFirstLastPara="1" rIns="329125" wrap="square" tIns="1645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23591520" y="35595565"/>
            <a:ext cx="7680900" cy="2044800"/>
          </a:xfrm>
          <a:prstGeom prst="rect">
            <a:avLst/>
          </a:prstGeom>
          <a:noFill/>
          <a:ln>
            <a:noFill/>
          </a:ln>
        </p:spPr>
        <p:txBody>
          <a:bodyPr anchorCtr="0" anchor="ctr" bIns="164550" lIns="329125" spcFirstLastPara="1" rIns="329125" wrap="square" tIns="1645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645920" y="1537972"/>
            <a:ext cx="29626500" cy="6400800"/>
          </a:xfrm>
          <a:prstGeom prst="rect">
            <a:avLst/>
          </a:prstGeom>
          <a:noFill/>
          <a:ln>
            <a:noFill/>
          </a:ln>
        </p:spPr>
        <p:txBody>
          <a:bodyPr anchorCtr="0" anchor="ctr" bIns="164550" lIns="329125" spcFirstLastPara="1" rIns="329125" wrap="square" tIns="164550">
            <a:normAutofit/>
          </a:bodyPr>
          <a:lstStyle>
            <a:lvl1pPr lvl="0" marR="0" rtl="0" algn="ctr">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1645920" y="8961124"/>
            <a:ext cx="29626500" cy="25345500"/>
          </a:xfrm>
          <a:prstGeom prst="rect">
            <a:avLst/>
          </a:prstGeom>
          <a:noFill/>
          <a:ln>
            <a:noFill/>
          </a:ln>
        </p:spPr>
        <p:txBody>
          <a:bodyPr anchorCtr="0" anchor="t" bIns="164550" lIns="329125" spcFirstLastPara="1" rIns="329125" wrap="square" tIns="164550">
            <a:normAutofit/>
          </a:bodyPr>
          <a:lstStyle>
            <a:lvl1pPr indent="-400050" lvl="0" marL="4572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1pPr>
            <a:lvl2pPr indent="-400050" lvl="1" marL="9144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2pPr>
            <a:lvl3pPr indent="-400050" lvl="2" marL="13716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3pPr>
            <a:lvl4pPr indent="-400050" lvl="3" marL="18288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685800" lvl="5" marL="2743200" marR="0" rtl="0" algn="l">
              <a:spcBef>
                <a:spcPts val="144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6pPr>
            <a:lvl7pPr indent="-685800" lvl="6" marL="3200400" marR="0" rtl="0" algn="l">
              <a:spcBef>
                <a:spcPts val="144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7pPr>
            <a:lvl8pPr indent="-685800" lvl="7" marL="3657600" marR="0" rtl="0" algn="l">
              <a:spcBef>
                <a:spcPts val="144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8pPr>
            <a:lvl9pPr indent="-685800" lvl="8" marL="4114800" marR="0" rtl="0" algn="l">
              <a:spcBef>
                <a:spcPts val="144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1645920" y="35595565"/>
            <a:ext cx="7680900" cy="2044800"/>
          </a:xfrm>
          <a:prstGeom prst="rect">
            <a:avLst/>
          </a:prstGeom>
          <a:noFill/>
          <a:ln>
            <a:noFill/>
          </a:ln>
        </p:spPr>
        <p:txBody>
          <a:bodyPr anchorCtr="0" anchor="ctr" bIns="164550" lIns="329125" spcFirstLastPara="1" rIns="329125" wrap="square" tIns="164550">
            <a:noAutofit/>
          </a:bodyPr>
          <a:lstStyle>
            <a:lvl1pPr lvl="0" marR="0" rtl="0" algn="l">
              <a:spcBef>
                <a:spcPts val="0"/>
              </a:spcBef>
              <a:spcAft>
                <a:spcPts val="0"/>
              </a:spcAft>
              <a:buSzPts val="1400"/>
              <a:buNone/>
              <a:defRPr b="0" i="0" sz="44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6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6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6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6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6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6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6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64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11247120" y="35595565"/>
            <a:ext cx="10424100" cy="2044800"/>
          </a:xfrm>
          <a:prstGeom prst="rect">
            <a:avLst/>
          </a:prstGeom>
          <a:noFill/>
          <a:ln>
            <a:noFill/>
          </a:ln>
        </p:spPr>
        <p:txBody>
          <a:bodyPr anchorCtr="0" anchor="ctr" bIns="164550" lIns="329125" spcFirstLastPara="1" rIns="329125" wrap="square" tIns="164550">
            <a:noAutofit/>
          </a:bodyPr>
          <a:lstStyle>
            <a:lvl1pPr lvl="0" marR="0" rtl="0" algn="ctr">
              <a:spcBef>
                <a:spcPts val="0"/>
              </a:spcBef>
              <a:spcAft>
                <a:spcPts val="0"/>
              </a:spcAft>
              <a:buSzPts val="1400"/>
              <a:buNone/>
              <a:defRPr b="0" i="0" sz="44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6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6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6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6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6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6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6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64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23591520" y="35595565"/>
            <a:ext cx="7680900" cy="2044800"/>
          </a:xfrm>
          <a:prstGeom prst="rect">
            <a:avLst/>
          </a:prstGeom>
          <a:noFill/>
          <a:ln>
            <a:noFill/>
          </a:ln>
        </p:spPr>
        <p:txBody>
          <a:bodyPr anchorCtr="0" anchor="ctr" bIns="164550" lIns="329125" spcFirstLastPara="1" rIns="329125" wrap="square" tIns="164550">
            <a:noAutofit/>
          </a:bodyPr>
          <a:lstStyle>
            <a:lvl1pPr indent="0" lvl="0" marL="0" marR="0" rtl="0" algn="r">
              <a:spcBef>
                <a:spcPts val="0"/>
              </a:spcBef>
              <a:buNone/>
              <a:defRPr b="0" i="0" sz="4400" u="none" cap="none" strike="noStrike">
                <a:solidFill>
                  <a:srgbClr val="888888"/>
                </a:solidFill>
                <a:latin typeface="Calibri"/>
                <a:ea typeface="Calibri"/>
                <a:cs typeface="Calibri"/>
                <a:sym typeface="Calibri"/>
              </a:defRPr>
            </a:lvl1pPr>
            <a:lvl2pPr indent="0" lvl="1" marL="0" marR="0" rtl="0" algn="r">
              <a:spcBef>
                <a:spcPts val="0"/>
              </a:spcBef>
              <a:buNone/>
              <a:defRPr b="0" i="0" sz="4400" u="none" cap="none" strike="noStrike">
                <a:solidFill>
                  <a:srgbClr val="888888"/>
                </a:solidFill>
                <a:latin typeface="Calibri"/>
                <a:ea typeface="Calibri"/>
                <a:cs typeface="Calibri"/>
                <a:sym typeface="Calibri"/>
              </a:defRPr>
            </a:lvl2pPr>
            <a:lvl3pPr indent="0" lvl="2" marL="0" marR="0" rtl="0" algn="r">
              <a:spcBef>
                <a:spcPts val="0"/>
              </a:spcBef>
              <a:buNone/>
              <a:defRPr b="0" i="0" sz="4400" u="none" cap="none" strike="noStrike">
                <a:solidFill>
                  <a:srgbClr val="888888"/>
                </a:solidFill>
                <a:latin typeface="Calibri"/>
                <a:ea typeface="Calibri"/>
                <a:cs typeface="Calibri"/>
                <a:sym typeface="Calibri"/>
              </a:defRPr>
            </a:lvl3pPr>
            <a:lvl4pPr indent="0" lvl="3" marL="0" marR="0" rtl="0" algn="r">
              <a:spcBef>
                <a:spcPts val="0"/>
              </a:spcBef>
              <a:buNone/>
              <a:defRPr b="0" i="0" sz="4400" u="none" cap="none" strike="noStrike">
                <a:solidFill>
                  <a:srgbClr val="888888"/>
                </a:solidFill>
                <a:latin typeface="Calibri"/>
                <a:ea typeface="Calibri"/>
                <a:cs typeface="Calibri"/>
                <a:sym typeface="Calibri"/>
              </a:defRPr>
            </a:lvl4pPr>
            <a:lvl5pPr indent="0" lvl="4" marL="0" marR="0" rtl="0" algn="r">
              <a:spcBef>
                <a:spcPts val="0"/>
              </a:spcBef>
              <a:buNone/>
              <a:defRPr b="0" i="0" sz="4400" u="none" cap="none" strike="noStrike">
                <a:solidFill>
                  <a:srgbClr val="888888"/>
                </a:solidFill>
                <a:latin typeface="Calibri"/>
                <a:ea typeface="Calibri"/>
                <a:cs typeface="Calibri"/>
                <a:sym typeface="Calibri"/>
              </a:defRPr>
            </a:lvl5pPr>
            <a:lvl6pPr indent="0" lvl="5" marL="0" marR="0" rtl="0" algn="r">
              <a:spcBef>
                <a:spcPts val="0"/>
              </a:spcBef>
              <a:buNone/>
              <a:defRPr b="0" i="0" sz="4400" u="none" cap="none" strike="noStrike">
                <a:solidFill>
                  <a:srgbClr val="888888"/>
                </a:solidFill>
                <a:latin typeface="Calibri"/>
                <a:ea typeface="Calibri"/>
                <a:cs typeface="Calibri"/>
                <a:sym typeface="Calibri"/>
              </a:defRPr>
            </a:lvl6pPr>
            <a:lvl7pPr indent="0" lvl="6" marL="0" marR="0" rtl="0" algn="r">
              <a:spcBef>
                <a:spcPts val="0"/>
              </a:spcBef>
              <a:buNone/>
              <a:defRPr b="0" i="0" sz="4400" u="none" cap="none" strike="noStrike">
                <a:solidFill>
                  <a:srgbClr val="888888"/>
                </a:solidFill>
                <a:latin typeface="Calibri"/>
                <a:ea typeface="Calibri"/>
                <a:cs typeface="Calibri"/>
                <a:sym typeface="Calibri"/>
              </a:defRPr>
            </a:lvl7pPr>
            <a:lvl8pPr indent="0" lvl="7" marL="0" marR="0" rtl="0" algn="r">
              <a:spcBef>
                <a:spcPts val="0"/>
              </a:spcBef>
              <a:buNone/>
              <a:defRPr b="0" i="0" sz="4400" u="none" cap="none" strike="noStrike">
                <a:solidFill>
                  <a:srgbClr val="888888"/>
                </a:solidFill>
                <a:latin typeface="Calibri"/>
                <a:ea typeface="Calibri"/>
                <a:cs typeface="Calibri"/>
                <a:sym typeface="Calibri"/>
              </a:defRPr>
            </a:lvl8pPr>
            <a:lvl9pPr indent="0" lvl="8" marL="0" marR="0" rtl="0" algn="r">
              <a:spcBef>
                <a:spcPts val="0"/>
              </a:spcBef>
              <a:buNone/>
              <a:defRPr b="0" i="0" sz="4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image" Target="../media/image1.pn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0" name="Shape 30"/>
        <p:cNvGrpSpPr/>
        <p:nvPr/>
      </p:nvGrpSpPr>
      <p:grpSpPr>
        <a:xfrm>
          <a:off x="0" y="0"/>
          <a:ext cx="0" cy="0"/>
          <a:chOff x="0" y="0"/>
          <a:chExt cx="0" cy="0"/>
        </a:xfrm>
      </p:grpSpPr>
      <p:sp>
        <p:nvSpPr>
          <p:cNvPr id="31" name="Google Shape;31;p4"/>
          <p:cNvSpPr txBox="1"/>
          <p:nvPr/>
        </p:nvSpPr>
        <p:spPr>
          <a:xfrm>
            <a:off x="11594400" y="5537146"/>
            <a:ext cx="9692700" cy="30802800"/>
          </a:xfrm>
          <a:prstGeom prst="rect">
            <a:avLst/>
          </a:prstGeom>
          <a:noFill/>
          <a:ln cap="flat" cmpd="sng" w="12700">
            <a:solidFill>
              <a:srgbClr val="366092"/>
            </a:solidFill>
            <a:prstDash val="solid"/>
            <a:round/>
            <a:headEnd len="sm" w="sm" type="none"/>
            <a:tailEnd len="sm" w="sm" type="none"/>
          </a:ln>
        </p:spPr>
        <p:txBody>
          <a:bodyPr anchorCtr="0" anchor="t" bIns="137125" lIns="137125" spcFirstLastPara="1" rIns="137125" wrap="square" tIns="137125">
            <a:noAutofit/>
          </a:bodyPr>
          <a:lstStyle/>
          <a:p>
            <a:pPr indent="0" lvl="0" marL="0" marR="0" rtl="0" algn="l">
              <a:spcBef>
                <a:spcPts val="0"/>
              </a:spcBef>
              <a:spcAft>
                <a:spcPts val="0"/>
              </a:spcAft>
              <a:buNone/>
            </a:pPr>
            <a:r>
              <a:t/>
            </a:r>
            <a:endParaRPr/>
          </a:p>
        </p:txBody>
      </p:sp>
      <p:sp>
        <p:nvSpPr>
          <p:cNvPr id="32" name="Google Shape;32;p4"/>
          <p:cNvSpPr txBox="1"/>
          <p:nvPr/>
        </p:nvSpPr>
        <p:spPr>
          <a:xfrm>
            <a:off x="16459202" y="34004254"/>
            <a:ext cx="2703600" cy="284700"/>
          </a:xfrm>
          <a:prstGeom prst="rect">
            <a:avLst/>
          </a:prstGeom>
          <a:noFill/>
          <a:ln>
            <a:noFill/>
          </a:ln>
        </p:spPr>
        <p:txBody>
          <a:bodyPr anchorCtr="0" anchor="t" bIns="34275" lIns="68550" spcFirstLastPara="1" rIns="68550" wrap="square" tIns="34275">
            <a:spAutoFit/>
          </a:bodyPr>
          <a:lstStyle/>
          <a:p>
            <a:pPr indent="0" lvl="0" marL="0" marR="0" rtl="0" algn="l">
              <a:spcBef>
                <a:spcPts val="0"/>
              </a:spcBef>
              <a:spcAft>
                <a:spcPts val="0"/>
              </a:spcAft>
              <a:buNone/>
            </a:pPr>
            <a:r>
              <a:t/>
            </a:r>
            <a:endParaRPr/>
          </a:p>
        </p:txBody>
      </p:sp>
      <p:sp>
        <p:nvSpPr>
          <p:cNvPr id="33" name="Google Shape;33;p4"/>
          <p:cNvSpPr txBox="1"/>
          <p:nvPr/>
        </p:nvSpPr>
        <p:spPr>
          <a:xfrm>
            <a:off x="1590900" y="5537146"/>
            <a:ext cx="9692700" cy="10606200"/>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37125" lIns="137125" spcFirstLastPara="1" rIns="137125" wrap="square" tIns="137125">
            <a:noAutofit/>
          </a:bodyPr>
          <a:lstStyle/>
          <a:p>
            <a:pPr indent="0" lvl="0" marL="0" rtl="0" algn="just">
              <a:lnSpc>
                <a:spcPct val="115000"/>
              </a:lnSpc>
              <a:spcBef>
                <a:spcPts val="0"/>
              </a:spcBef>
              <a:spcAft>
                <a:spcPts val="0"/>
              </a:spcAft>
              <a:buClr>
                <a:schemeClr val="dk1"/>
              </a:buClr>
              <a:buSzPts val="1100"/>
              <a:buFont typeface="Arial"/>
              <a:buNone/>
            </a:pPr>
            <a:r>
              <a:rPr lang="en-US" sz="3000">
                <a:solidFill>
                  <a:schemeClr val="dk1"/>
                </a:solidFill>
                <a:latin typeface="Times New Roman"/>
                <a:ea typeface="Times New Roman"/>
                <a:cs typeface="Times New Roman"/>
                <a:sym typeface="Times New Roman"/>
              </a:rPr>
              <a:t>In recent genome sequencing studies, a de novo mutation in </a:t>
            </a:r>
            <a:r>
              <a:rPr i="1" lang="en-US" sz="3000">
                <a:solidFill>
                  <a:schemeClr val="dk1"/>
                </a:solidFill>
                <a:latin typeface="Times New Roman"/>
                <a:ea typeface="Times New Roman"/>
                <a:cs typeface="Times New Roman"/>
                <a:sym typeface="Times New Roman"/>
              </a:rPr>
              <a:t>ZNF292</a:t>
            </a:r>
            <a:r>
              <a:rPr lang="en-US" sz="3000">
                <a:solidFill>
                  <a:schemeClr val="dk1"/>
                </a:solidFill>
                <a:latin typeface="Times New Roman"/>
                <a:ea typeface="Times New Roman"/>
                <a:cs typeface="Times New Roman"/>
                <a:sym typeface="Times New Roman"/>
              </a:rPr>
              <a:t> has been linked to autism spectrum disorder (ASD). </a:t>
            </a:r>
            <a:r>
              <a:rPr i="1" lang="en-US" sz="3000">
                <a:solidFill>
                  <a:schemeClr val="dk1"/>
                </a:solidFill>
                <a:latin typeface="Times New Roman"/>
                <a:ea typeface="Times New Roman"/>
                <a:cs typeface="Times New Roman"/>
                <a:sym typeface="Times New Roman"/>
              </a:rPr>
              <a:t>ZNF292</a:t>
            </a:r>
            <a:r>
              <a:rPr lang="en-US" sz="3000">
                <a:solidFill>
                  <a:schemeClr val="dk1"/>
                </a:solidFill>
                <a:latin typeface="Times New Roman"/>
                <a:ea typeface="Times New Roman"/>
                <a:cs typeface="Times New Roman"/>
                <a:sym typeface="Times New Roman"/>
              </a:rPr>
              <a:t>, codes for zinc finger protein 292, and was recently discovered by Mirzaa et al. (2018). Mirzaa et al. found that ZNF292 is present in the brain during development, and that ZNF292 plays a role in transcription as well as in the regulation of voluntary movements. Few studies have been conducted to find out more about the role of </a:t>
            </a:r>
            <a:r>
              <a:rPr i="1" lang="en-US" sz="3000">
                <a:solidFill>
                  <a:schemeClr val="dk1"/>
                </a:solidFill>
                <a:latin typeface="Times New Roman"/>
                <a:ea typeface="Times New Roman"/>
                <a:cs typeface="Times New Roman"/>
                <a:sym typeface="Times New Roman"/>
              </a:rPr>
              <a:t>ZNF292</a:t>
            </a:r>
            <a:r>
              <a:rPr lang="en-US" sz="3000">
                <a:solidFill>
                  <a:schemeClr val="dk1"/>
                </a:solidFill>
                <a:latin typeface="Times New Roman"/>
                <a:ea typeface="Times New Roman"/>
                <a:cs typeface="Times New Roman"/>
                <a:sym typeface="Times New Roman"/>
              </a:rPr>
              <a:t> in terms of risk of ASD. In this study, it is speculated that the de novo mutations or variants in </a:t>
            </a:r>
            <a:r>
              <a:rPr i="1" lang="en-US" sz="3000">
                <a:solidFill>
                  <a:schemeClr val="dk1"/>
                </a:solidFill>
                <a:latin typeface="Times New Roman"/>
                <a:ea typeface="Times New Roman"/>
                <a:cs typeface="Times New Roman"/>
                <a:sym typeface="Times New Roman"/>
              </a:rPr>
              <a:t>ZNF292</a:t>
            </a:r>
            <a:r>
              <a:rPr lang="en-US" sz="3000">
                <a:solidFill>
                  <a:schemeClr val="dk1"/>
                </a:solidFill>
                <a:latin typeface="Times New Roman"/>
                <a:ea typeface="Times New Roman"/>
                <a:cs typeface="Times New Roman"/>
                <a:sym typeface="Times New Roman"/>
              </a:rPr>
              <a:t> are pathogenic for a spectrum of neurodevelopmental disorders such as ASD and intellectual disability (ID). Our findings suggest that there is no significant difference in the levels of ZNF292 between control mice and mice used as ASD models when </a:t>
            </a:r>
            <a:r>
              <a:rPr i="1" lang="en-US" sz="3000">
                <a:solidFill>
                  <a:schemeClr val="dk1"/>
                </a:solidFill>
                <a:latin typeface="Times New Roman"/>
                <a:ea typeface="Times New Roman"/>
                <a:cs typeface="Times New Roman"/>
                <a:sym typeface="Times New Roman"/>
              </a:rPr>
              <a:t>ZNF292 </a:t>
            </a:r>
            <a:r>
              <a:rPr lang="en-US" sz="3000">
                <a:solidFill>
                  <a:schemeClr val="dk1"/>
                </a:solidFill>
                <a:latin typeface="Times New Roman"/>
                <a:ea typeface="Times New Roman"/>
                <a:cs typeface="Times New Roman"/>
                <a:sym typeface="Times New Roman"/>
              </a:rPr>
              <a:t>is not mutated. We believe that further research is needed in order to better understand the impact </a:t>
            </a:r>
            <a:r>
              <a:rPr i="1" lang="en-US" sz="3000">
                <a:solidFill>
                  <a:schemeClr val="dk1"/>
                </a:solidFill>
                <a:latin typeface="Times New Roman"/>
                <a:ea typeface="Times New Roman"/>
                <a:cs typeface="Times New Roman"/>
                <a:sym typeface="Times New Roman"/>
              </a:rPr>
              <a:t>ZNF292 </a:t>
            </a:r>
            <a:r>
              <a:rPr lang="en-US" sz="3000">
                <a:solidFill>
                  <a:schemeClr val="dk1"/>
                </a:solidFill>
                <a:latin typeface="Times New Roman"/>
                <a:ea typeface="Times New Roman"/>
                <a:cs typeface="Times New Roman"/>
                <a:sym typeface="Times New Roman"/>
              </a:rPr>
              <a:t>mutations have on protein expression in ASD model organisms. </a:t>
            </a:r>
            <a:endParaRPr sz="3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34" name="Google Shape;34;p4"/>
          <p:cNvSpPr/>
          <p:nvPr/>
        </p:nvSpPr>
        <p:spPr>
          <a:xfrm>
            <a:off x="1600147" y="4737031"/>
            <a:ext cx="9692700" cy="800100"/>
          </a:xfrm>
          <a:prstGeom prst="rect">
            <a:avLst/>
          </a:prstGeom>
          <a:solidFill>
            <a:srgbClr val="366092"/>
          </a:solidFill>
          <a:ln cap="flat" cmpd="sng" w="12700">
            <a:solidFill>
              <a:srgbClr val="395E89"/>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spcBef>
                <a:spcPts val="0"/>
              </a:spcBef>
              <a:spcAft>
                <a:spcPts val="0"/>
              </a:spcAft>
              <a:buNone/>
            </a:pPr>
            <a:r>
              <a:rPr b="1" lang="en-US" sz="4400">
                <a:solidFill>
                  <a:srgbClr val="EAF1DD"/>
                </a:solidFill>
                <a:latin typeface="Calibri"/>
                <a:ea typeface="Calibri"/>
                <a:cs typeface="Calibri"/>
                <a:sym typeface="Calibri"/>
              </a:rPr>
              <a:t>Abstract</a:t>
            </a:r>
            <a:endParaRPr/>
          </a:p>
        </p:txBody>
      </p:sp>
      <p:sp>
        <p:nvSpPr>
          <p:cNvPr id="35" name="Google Shape;35;p4"/>
          <p:cNvSpPr/>
          <p:nvPr/>
        </p:nvSpPr>
        <p:spPr>
          <a:xfrm>
            <a:off x="1590897" y="16558529"/>
            <a:ext cx="9692700" cy="800100"/>
          </a:xfrm>
          <a:prstGeom prst="rect">
            <a:avLst/>
          </a:prstGeom>
          <a:solidFill>
            <a:srgbClr val="366092"/>
          </a:solidFill>
          <a:ln cap="flat" cmpd="sng" w="12700">
            <a:solidFill>
              <a:srgbClr val="395E89"/>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spcBef>
                <a:spcPts val="0"/>
              </a:spcBef>
              <a:spcAft>
                <a:spcPts val="0"/>
              </a:spcAft>
              <a:buNone/>
            </a:pPr>
            <a:r>
              <a:rPr b="1" lang="en-US" sz="4400">
                <a:solidFill>
                  <a:srgbClr val="EAF1DD"/>
                </a:solidFill>
                <a:latin typeface="Calibri"/>
                <a:ea typeface="Calibri"/>
                <a:cs typeface="Calibri"/>
                <a:sym typeface="Calibri"/>
              </a:rPr>
              <a:t>Introduction</a:t>
            </a:r>
            <a:endParaRPr/>
          </a:p>
        </p:txBody>
      </p:sp>
      <p:sp>
        <p:nvSpPr>
          <p:cNvPr id="36" name="Google Shape;36;p4"/>
          <p:cNvSpPr/>
          <p:nvPr/>
        </p:nvSpPr>
        <p:spPr>
          <a:xfrm>
            <a:off x="1590905" y="26650531"/>
            <a:ext cx="9692700" cy="800100"/>
          </a:xfrm>
          <a:prstGeom prst="rect">
            <a:avLst/>
          </a:prstGeom>
          <a:solidFill>
            <a:srgbClr val="366092"/>
          </a:solidFill>
          <a:ln cap="flat" cmpd="sng" w="12700">
            <a:solidFill>
              <a:srgbClr val="395E89"/>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spcBef>
                <a:spcPts val="0"/>
              </a:spcBef>
              <a:spcAft>
                <a:spcPts val="0"/>
              </a:spcAft>
              <a:buNone/>
            </a:pPr>
            <a:r>
              <a:rPr b="1" lang="en-US" sz="4400">
                <a:solidFill>
                  <a:srgbClr val="EAF1DD"/>
                </a:solidFill>
                <a:latin typeface="Calibri"/>
                <a:ea typeface="Calibri"/>
                <a:cs typeface="Calibri"/>
                <a:sym typeface="Calibri"/>
              </a:rPr>
              <a:t>Methods</a:t>
            </a:r>
            <a:endParaRPr/>
          </a:p>
        </p:txBody>
      </p:sp>
      <p:sp>
        <p:nvSpPr>
          <p:cNvPr id="37" name="Google Shape;37;p4"/>
          <p:cNvSpPr txBox="1"/>
          <p:nvPr/>
        </p:nvSpPr>
        <p:spPr>
          <a:xfrm>
            <a:off x="21579388" y="5537146"/>
            <a:ext cx="9692700" cy="10779900"/>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37125" lIns="137125" spcFirstLastPara="1" rIns="137125" wrap="square" tIns="137125">
            <a:noAutofit/>
          </a:bodyPr>
          <a:lstStyle/>
          <a:p>
            <a:pPr indent="-419100" lvl="0" marL="457200" marR="0" rtl="0" algn="just">
              <a:lnSpc>
                <a:spcPct val="115000"/>
              </a:lnSpc>
              <a:spcBef>
                <a:spcPts val="0"/>
              </a:spcBef>
              <a:spcAft>
                <a:spcPts val="0"/>
              </a:spcAft>
              <a:buSzPts val="3000"/>
              <a:buFont typeface="Times New Roman"/>
              <a:buChar char="●"/>
            </a:pPr>
            <a:r>
              <a:rPr lang="en-US" sz="3000">
                <a:latin typeface="Times New Roman"/>
                <a:ea typeface="Times New Roman"/>
                <a:cs typeface="Times New Roman"/>
                <a:sym typeface="Times New Roman"/>
              </a:rPr>
              <a:t>There was no significant difference found between the levels of ZNF292 and a control </a:t>
            </a:r>
            <a:r>
              <a:rPr lang="en-US" sz="3000">
                <a:latin typeface="Times New Roman"/>
                <a:ea typeface="Times New Roman"/>
                <a:cs typeface="Times New Roman"/>
                <a:sym typeface="Times New Roman"/>
              </a:rPr>
              <a:t>protein</a:t>
            </a:r>
            <a:r>
              <a:rPr lang="en-US" sz="3000">
                <a:latin typeface="Times New Roman"/>
                <a:ea typeface="Times New Roman"/>
                <a:cs typeface="Times New Roman"/>
                <a:sym typeface="Times New Roman"/>
              </a:rPr>
              <a:t>, actin, in cells of control and ASD model mice </a:t>
            </a:r>
            <a:endParaRPr sz="3000">
              <a:latin typeface="Times New Roman"/>
              <a:ea typeface="Times New Roman"/>
              <a:cs typeface="Times New Roman"/>
              <a:sym typeface="Times New Roman"/>
            </a:endParaRPr>
          </a:p>
          <a:p>
            <a:pPr indent="-419100" lvl="0" marL="457200" marR="0" rtl="0" algn="just">
              <a:lnSpc>
                <a:spcPct val="115000"/>
              </a:lnSpc>
              <a:spcBef>
                <a:spcPts val="0"/>
              </a:spcBef>
              <a:spcAft>
                <a:spcPts val="0"/>
              </a:spcAft>
              <a:buSzPts val="3000"/>
              <a:buFont typeface="Times New Roman"/>
              <a:buChar char="●"/>
            </a:pPr>
            <a:r>
              <a:rPr lang="en-US" sz="3000">
                <a:latin typeface="Times New Roman"/>
                <a:ea typeface="Times New Roman"/>
                <a:cs typeface="Times New Roman"/>
                <a:sym typeface="Times New Roman"/>
              </a:rPr>
              <a:t>There was no significant difference in the expression of </a:t>
            </a:r>
            <a:r>
              <a:rPr i="1" lang="en-US" sz="3000">
                <a:latin typeface="Times New Roman"/>
                <a:ea typeface="Times New Roman"/>
                <a:cs typeface="Times New Roman"/>
                <a:sym typeface="Times New Roman"/>
              </a:rPr>
              <a:t>ZNF292 </a:t>
            </a:r>
            <a:r>
              <a:rPr lang="en-US" sz="3000">
                <a:latin typeface="Times New Roman"/>
                <a:ea typeface="Times New Roman"/>
                <a:cs typeface="Times New Roman"/>
                <a:sym typeface="Times New Roman"/>
              </a:rPr>
              <a:t>in brain tissues between control and ASD  model mice. </a:t>
            </a:r>
            <a:endParaRPr sz="3000">
              <a:latin typeface="Times New Roman"/>
              <a:ea typeface="Times New Roman"/>
              <a:cs typeface="Times New Roman"/>
              <a:sym typeface="Times New Roman"/>
            </a:endParaRPr>
          </a:p>
          <a:p>
            <a:pPr indent="-419100" lvl="0" marL="457200" marR="0" rtl="0" algn="just">
              <a:lnSpc>
                <a:spcPct val="115000"/>
              </a:lnSpc>
              <a:spcBef>
                <a:spcPts val="0"/>
              </a:spcBef>
              <a:spcAft>
                <a:spcPts val="0"/>
              </a:spcAft>
              <a:buSzPts val="3000"/>
              <a:buFont typeface="Times New Roman"/>
              <a:buChar char="●"/>
            </a:pPr>
            <a:r>
              <a:rPr lang="en-US" sz="3000">
                <a:latin typeface="Times New Roman"/>
                <a:ea typeface="Times New Roman"/>
                <a:cs typeface="Times New Roman"/>
                <a:sym typeface="Times New Roman"/>
              </a:rPr>
              <a:t>Analysis of IF data showed that there was a 1:1 ratio of ZNF292:Actin present in both control and experimental tissues </a:t>
            </a:r>
            <a:endParaRPr sz="3000">
              <a:latin typeface="Times New Roman"/>
              <a:ea typeface="Times New Roman"/>
              <a:cs typeface="Times New Roman"/>
              <a:sym typeface="Times New Roman"/>
            </a:endParaRPr>
          </a:p>
          <a:p>
            <a:pPr indent="-419100" lvl="0" marL="457200" marR="0" rtl="0" algn="just">
              <a:lnSpc>
                <a:spcPct val="115000"/>
              </a:lnSpc>
              <a:spcBef>
                <a:spcPts val="0"/>
              </a:spcBef>
              <a:spcAft>
                <a:spcPts val="0"/>
              </a:spcAft>
              <a:buSzPts val="3000"/>
              <a:buFont typeface="Times New Roman"/>
              <a:buChar char="●"/>
            </a:pPr>
            <a:r>
              <a:rPr lang="en-US" sz="3000">
                <a:latin typeface="Times New Roman"/>
                <a:ea typeface="Times New Roman"/>
                <a:cs typeface="Times New Roman"/>
                <a:sym typeface="Times New Roman"/>
              </a:rPr>
              <a:t>This suggests that the level of ZNF292 in ASD mouse brain tissue is clinically normal</a:t>
            </a:r>
            <a:endParaRPr sz="3000">
              <a:latin typeface="Times New Roman"/>
              <a:ea typeface="Times New Roman"/>
              <a:cs typeface="Times New Roman"/>
              <a:sym typeface="Times New Roman"/>
            </a:endParaRPr>
          </a:p>
          <a:p>
            <a:pPr indent="-419100" lvl="0" marL="457200" marR="0" rtl="0" algn="just">
              <a:lnSpc>
                <a:spcPct val="115000"/>
              </a:lnSpc>
              <a:spcBef>
                <a:spcPts val="0"/>
              </a:spcBef>
              <a:spcAft>
                <a:spcPts val="0"/>
              </a:spcAft>
              <a:buSzPts val="3000"/>
              <a:buFont typeface="Times New Roman"/>
              <a:buChar char="●"/>
            </a:pPr>
            <a:r>
              <a:rPr lang="en-US" sz="3000">
                <a:latin typeface="Times New Roman"/>
                <a:ea typeface="Times New Roman"/>
                <a:cs typeface="Times New Roman"/>
                <a:sym typeface="Times New Roman"/>
              </a:rPr>
              <a:t>When analyzing the relative densities of ZNF292 and Actin, an unpaired </a:t>
            </a:r>
            <a:r>
              <a:rPr i="1" lang="en-US" sz="3000">
                <a:latin typeface="Times New Roman"/>
                <a:ea typeface="Times New Roman"/>
                <a:cs typeface="Times New Roman"/>
                <a:sym typeface="Times New Roman"/>
              </a:rPr>
              <a:t>t</a:t>
            </a:r>
            <a:r>
              <a:rPr lang="en-US" sz="3000">
                <a:latin typeface="Times New Roman"/>
                <a:ea typeface="Times New Roman"/>
                <a:cs typeface="Times New Roman"/>
                <a:sym typeface="Times New Roman"/>
              </a:rPr>
              <a:t>-test produced a </a:t>
            </a:r>
            <a:r>
              <a:rPr i="1" lang="en-US" sz="3000">
                <a:latin typeface="Times New Roman"/>
                <a:ea typeface="Times New Roman"/>
                <a:cs typeface="Times New Roman"/>
                <a:sym typeface="Times New Roman"/>
              </a:rPr>
              <a:t>p</a:t>
            </a:r>
            <a:r>
              <a:rPr lang="en-US" sz="3000">
                <a:latin typeface="Times New Roman"/>
                <a:ea typeface="Times New Roman"/>
                <a:cs typeface="Times New Roman"/>
                <a:sym typeface="Times New Roman"/>
              </a:rPr>
              <a:t>-value of </a:t>
            </a:r>
            <a:r>
              <a:rPr i="1" lang="en-US" sz="3000">
                <a:latin typeface="Times New Roman"/>
                <a:ea typeface="Times New Roman"/>
                <a:cs typeface="Times New Roman"/>
                <a:sym typeface="Times New Roman"/>
              </a:rPr>
              <a:t>p</a:t>
            </a:r>
            <a:r>
              <a:rPr lang="en-US" sz="3000">
                <a:latin typeface="Times New Roman"/>
                <a:ea typeface="Times New Roman"/>
                <a:cs typeface="Times New Roman"/>
                <a:sym typeface="Times New Roman"/>
              </a:rPr>
              <a:t>=0.0823 </a:t>
            </a:r>
            <a:r>
              <a:rPr lang="en-US" sz="3000">
                <a:latin typeface="Times New Roman"/>
                <a:ea typeface="Times New Roman"/>
                <a:cs typeface="Times New Roman"/>
                <a:sym typeface="Times New Roman"/>
              </a:rPr>
              <a:t>rendering </a:t>
            </a:r>
            <a:r>
              <a:rPr lang="en-US" sz="3000">
                <a:latin typeface="Times New Roman"/>
                <a:ea typeface="Times New Roman"/>
                <a:cs typeface="Times New Roman"/>
                <a:sym typeface="Times New Roman"/>
              </a:rPr>
              <a:t>any difference in the data as insignificant</a:t>
            </a:r>
            <a:endParaRPr sz="3000">
              <a:latin typeface="Times New Roman"/>
              <a:ea typeface="Times New Roman"/>
              <a:cs typeface="Times New Roman"/>
              <a:sym typeface="Times New Roman"/>
            </a:endParaRPr>
          </a:p>
          <a:p>
            <a:pPr indent="-419100" lvl="0" marL="457200" marR="0" rtl="0" algn="just">
              <a:lnSpc>
                <a:spcPct val="115000"/>
              </a:lnSpc>
              <a:spcBef>
                <a:spcPts val="0"/>
              </a:spcBef>
              <a:spcAft>
                <a:spcPts val="0"/>
              </a:spcAft>
              <a:buSzPts val="3000"/>
              <a:buFont typeface="Times New Roman"/>
              <a:buChar char="●"/>
            </a:pPr>
            <a:r>
              <a:rPr lang="en-US" sz="3000">
                <a:latin typeface="Times New Roman"/>
                <a:ea typeface="Times New Roman"/>
                <a:cs typeface="Times New Roman"/>
                <a:sym typeface="Times New Roman"/>
              </a:rPr>
              <a:t>Further testing with a larger sample size could shed light on any differences that may exist in relative protein expression between the two mouse models</a:t>
            </a:r>
            <a:endParaRPr sz="3000">
              <a:latin typeface="Times New Roman"/>
              <a:ea typeface="Times New Roman"/>
              <a:cs typeface="Times New Roman"/>
              <a:sym typeface="Times New Roman"/>
            </a:endParaRPr>
          </a:p>
        </p:txBody>
      </p:sp>
      <p:sp>
        <p:nvSpPr>
          <p:cNvPr id="38" name="Google Shape;38;p4"/>
          <p:cNvSpPr/>
          <p:nvPr/>
        </p:nvSpPr>
        <p:spPr>
          <a:xfrm>
            <a:off x="21574750" y="4737046"/>
            <a:ext cx="9692700" cy="800100"/>
          </a:xfrm>
          <a:prstGeom prst="rect">
            <a:avLst/>
          </a:prstGeom>
          <a:solidFill>
            <a:srgbClr val="366092"/>
          </a:solidFill>
          <a:ln cap="flat" cmpd="sng" w="12700">
            <a:solidFill>
              <a:srgbClr val="395E89"/>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spcBef>
                <a:spcPts val="0"/>
              </a:spcBef>
              <a:spcAft>
                <a:spcPts val="0"/>
              </a:spcAft>
              <a:buNone/>
            </a:pPr>
            <a:r>
              <a:rPr b="1" lang="en-US" sz="4400">
                <a:solidFill>
                  <a:srgbClr val="EAF1DD"/>
                </a:solidFill>
                <a:latin typeface="Calibri"/>
                <a:ea typeface="Calibri"/>
                <a:cs typeface="Calibri"/>
                <a:sym typeface="Calibri"/>
              </a:rPr>
              <a:t>Discussion</a:t>
            </a:r>
            <a:endParaRPr/>
          </a:p>
        </p:txBody>
      </p:sp>
      <p:sp>
        <p:nvSpPr>
          <p:cNvPr id="39" name="Google Shape;39;p4"/>
          <p:cNvSpPr txBox="1"/>
          <p:nvPr/>
        </p:nvSpPr>
        <p:spPr>
          <a:xfrm>
            <a:off x="21579388" y="17548373"/>
            <a:ext cx="9692700" cy="7099800"/>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37125" lIns="137125" spcFirstLastPara="1" rIns="137125" wrap="square" tIns="137125">
            <a:noAutofit/>
          </a:bodyPr>
          <a:lstStyle/>
          <a:p>
            <a:pPr indent="-419100" lvl="0" marL="457200" rtl="0" algn="just">
              <a:lnSpc>
                <a:spcPct val="115000"/>
              </a:lnSpc>
              <a:spcBef>
                <a:spcPts val="0"/>
              </a:spcBef>
              <a:spcAft>
                <a:spcPts val="0"/>
              </a:spcAft>
              <a:buClr>
                <a:schemeClr val="dk1"/>
              </a:buClr>
              <a:buSzPts val="3000"/>
              <a:buFont typeface="Times New Roman"/>
              <a:buChar char="●"/>
            </a:pPr>
            <a:r>
              <a:rPr lang="en-US" sz="3000">
                <a:solidFill>
                  <a:schemeClr val="dk1"/>
                </a:solidFill>
                <a:latin typeface="Times New Roman"/>
                <a:ea typeface="Times New Roman"/>
                <a:cs typeface="Times New Roman"/>
                <a:sym typeface="Times New Roman"/>
              </a:rPr>
              <a:t>This study was conducted to determine the relationship between de novo </a:t>
            </a:r>
            <a:r>
              <a:rPr i="1" lang="en-US" sz="3000">
                <a:solidFill>
                  <a:schemeClr val="dk1"/>
                </a:solidFill>
                <a:latin typeface="Times New Roman"/>
                <a:ea typeface="Times New Roman"/>
                <a:cs typeface="Times New Roman"/>
                <a:sym typeface="Times New Roman"/>
              </a:rPr>
              <a:t>ZNF292</a:t>
            </a:r>
            <a:r>
              <a:rPr lang="en-US" sz="3000">
                <a:solidFill>
                  <a:schemeClr val="dk1"/>
                </a:solidFill>
                <a:latin typeface="Times New Roman"/>
                <a:ea typeface="Times New Roman"/>
                <a:cs typeface="Times New Roman"/>
                <a:sym typeface="Times New Roman"/>
              </a:rPr>
              <a:t> mutations and its role as a risk factor for ASD and intellectual disability (ID). </a:t>
            </a:r>
            <a:endParaRPr sz="3000">
              <a:solidFill>
                <a:schemeClr val="dk1"/>
              </a:solidFill>
              <a:latin typeface="Times New Roman"/>
              <a:ea typeface="Times New Roman"/>
              <a:cs typeface="Times New Roman"/>
              <a:sym typeface="Times New Roman"/>
            </a:endParaRPr>
          </a:p>
          <a:p>
            <a:pPr indent="-419100" lvl="0" marL="457200" rtl="0" algn="just">
              <a:lnSpc>
                <a:spcPct val="115000"/>
              </a:lnSpc>
              <a:spcBef>
                <a:spcPts val="0"/>
              </a:spcBef>
              <a:spcAft>
                <a:spcPts val="0"/>
              </a:spcAft>
              <a:buClr>
                <a:schemeClr val="dk1"/>
              </a:buClr>
              <a:buSzPts val="3000"/>
              <a:buFont typeface="Times New Roman"/>
              <a:buChar char="●"/>
            </a:pPr>
            <a:r>
              <a:rPr lang="en-US" sz="3000">
                <a:solidFill>
                  <a:schemeClr val="dk1"/>
                </a:solidFill>
                <a:latin typeface="Times New Roman"/>
                <a:ea typeface="Times New Roman"/>
                <a:cs typeface="Times New Roman"/>
                <a:sym typeface="Times New Roman"/>
              </a:rPr>
              <a:t>Findings from experimentation on mice models suggest that there was no significant difference of protein density of ZNF292 compared to the control protein Actin</a:t>
            </a:r>
            <a:endParaRPr sz="3000">
              <a:solidFill>
                <a:schemeClr val="dk1"/>
              </a:solidFill>
              <a:latin typeface="Times New Roman"/>
              <a:ea typeface="Times New Roman"/>
              <a:cs typeface="Times New Roman"/>
              <a:sym typeface="Times New Roman"/>
            </a:endParaRPr>
          </a:p>
          <a:p>
            <a:pPr indent="-419100" lvl="0" marL="457200" rtl="0" algn="just">
              <a:lnSpc>
                <a:spcPct val="115000"/>
              </a:lnSpc>
              <a:spcBef>
                <a:spcPts val="0"/>
              </a:spcBef>
              <a:spcAft>
                <a:spcPts val="0"/>
              </a:spcAft>
              <a:buClr>
                <a:schemeClr val="dk1"/>
              </a:buClr>
              <a:buSzPts val="3000"/>
              <a:buFont typeface="Times New Roman"/>
              <a:buChar char="●"/>
            </a:pPr>
            <a:r>
              <a:rPr lang="en-US" sz="3000">
                <a:solidFill>
                  <a:schemeClr val="dk1"/>
                </a:solidFill>
                <a:latin typeface="Times New Roman"/>
                <a:ea typeface="Times New Roman"/>
                <a:cs typeface="Times New Roman"/>
                <a:sym typeface="Times New Roman"/>
              </a:rPr>
              <a:t>All </a:t>
            </a:r>
            <a:r>
              <a:rPr i="1" lang="en-US" sz="3000">
                <a:solidFill>
                  <a:schemeClr val="dk1"/>
                </a:solidFill>
                <a:latin typeface="Times New Roman"/>
                <a:ea typeface="Times New Roman"/>
                <a:cs typeface="Times New Roman"/>
                <a:sym typeface="Times New Roman"/>
              </a:rPr>
              <a:t>p</a:t>
            </a:r>
            <a:r>
              <a:rPr lang="en-US" sz="3000">
                <a:solidFill>
                  <a:schemeClr val="dk1"/>
                </a:solidFill>
                <a:latin typeface="Times New Roman"/>
                <a:ea typeface="Times New Roman"/>
                <a:cs typeface="Times New Roman"/>
                <a:sym typeface="Times New Roman"/>
              </a:rPr>
              <a:t>-values obtained were </a:t>
            </a:r>
            <a:r>
              <a:rPr i="1" lang="en-US" sz="3000">
                <a:solidFill>
                  <a:schemeClr val="dk1"/>
                </a:solidFill>
                <a:latin typeface="Times New Roman"/>
                <a:ea typeface="Times New Roman"/>
                <a:cs typeface="Times New Roman"/>
                <a:sym typeface="Times New Roman"/>
              </a:rPr>
              <a:t>p</a:t>
            </a:r>
            <a:r>
              <a:rPr lang="en-US" sz="3000">
                <a:solidFill>
                  <a:schemeClr val="dk1"/>
                </a:solidFill>
                <a:latin typeface="Times New Roman"/>
                <a:ea typeface="Times New Roman"/>
                <a:cs typeface="Times New Roman"/>
                <a:sym typeface="Times New Roman"/>
              </a:rPr>
              <a:t>&gt;0.05 and therefore insignificant</a:t>
            </a:r>
            <a:endParaRPr sz="3000">
              <a:solidFill>
                <a:schemeClr val="dk1"/>
              </a:solidFill>
              <a:latin typeface="Times New Roman"/>
              <a:ea typeface="Times New Roman"/>
              <a:cs typeface="Times New Roman"/>
              <a:sym typeface="Times New Roman"/>
            </a:endParaRPr>
          </a:p>
          <a:p>
            <a:pPr indent="-419100" lvl="0" marL="457200" rtl="0" algn="just">
              <a:lnSpc>
                <a:spcPct val="115000"/>
              </a:lnSpc>
              <a:spcBef>
                <a:spcPts val="0"/>
              </a:spcBef>
              <a:spcAft>
                <a:spcPts val="0"/>
              </a:spcAft>
              <a:buClr>
                <a:schemeClr val="dk1"/>
              </a:buClr>
              <a:buSzPts val="3000"/>
              <a:buFont typeface="Times New Roman"/>
              <a:buChar char="●"/>
            </a:pPr>
            <a:r>
              <a:rPr lang="en-US" sz="3000">
                <a:solidFill>
                  <a:schemeClr val="dk1"/>
                </a:solidFill>
                <a:latin typeface="Times New Roman"/>
                <a:ea typeface="Times New Roman"/>
                <a:cs typeface="Times New Roman"/>
                <a:sym typeface="Times New Roman"/>
              </a:rPr>
              <a:t>From these results, we cannot make any conclusions that there are any clinical differences in </a:t>
            </a:r>
            <a:r>
              <a:rPr i="1" lang="en-US" sz="3000">
                <a:solidFill>
                  <a:schemeClr val="dk1"/>
                </a:solidFill>
                <a:latin typeface="Times New Roman"/>
                <a:ea typeface="Times New Roman"/>
                <a:cs typeface="Times New Roman"/>
                <a:sym typeface="Times New Roman"/>
              </a:rPr>
              <a:t>ZNF292</a:t>
            </a:r>
            <a:r>
              <a:rPr lang="en-US" sz="3000">
                <a:solidFill>
                  <a:schemeClr val="dk1"/>
                </a:solidFill>
                <a:latin typeface="Times New Roman"/>
                <a:ea typeface="Times New Roman"/>
                <a:cs typeface="Times New Roman"/>
                <a:sym typeface="Times New Roman"/>
              </a:rPr>
              <a:t> expression in ASD mice compared to control mice</a:t>
            </a:r>
            <a:endParaRPr sz="3000">
              <a:solidFill>
                <a:schemeClr val="dk1"/>
              </a:solidFill>
              <a:latin typeface="Times New Roman"/>
              <a:ea typeface="Times New Roman"/>
              <a:cs typeface="Times New Roman"/>
              <a:sym typeface="Times New Roman"/>
            </a:endParaRPr>
          </a:p>
        </p:txBody>
      </p:sp>
      <p:sp>
        <p:nvSpPr>
          <p:cNvPr id="40" name="Google Shape;40;p4"/>
          <p:cNvSpPr/>
          <p:nvPr/>
        </p:nvSpPr>
        <p:spPr>
          <a:xfrm>
            <a:off x="21579388" y="16748288"/>
            <a:ext cx="9692700" cy="800100"/>
          </a:xfrm>
          <a:prstGeom prst="rect">
            <a:avLst/>
          </a:prstGeom>
          <a:solidFill>
            <a:srgbClr val="366092"/>
          </a:solidFill>
          <a:ln cap="flat" cmpd="sng" w="12700">
            <a:solidFill>
              <a:srgbClr val="395E89"/>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spcBef>
                <a:spcPts val="0"/>
              </a:spcBef>
              <a:spcAft>
                <a:spcPts val="0"/>
              </a:spcAft>
              <a:buNone/>
            </a:pPr>
            <a:r>
              <a:rPr b="1" lang="en-US" sz="4400">
                <a:solidFill>
                  <a:srgbClr val="EAF1DD"/>
                </a:solidFill>
                <a:latin typeface="Calibri"/>
                <a:ea typeface="Calibri"/>
                <a:cs typeface="Calibri"/>
                <a:sym typeface="Calibri"/>
              </a:rPr>
              <a:t>Conclusion</a:t>
            </a:r>
            <a:endParaRPr/>
          </a:p>
        </p:txBody>
      </p:sp>
      <p:sp>
        <p:nvSpPr>
          <p:cNvPr id="41" name="Google Shape;41;p4"/>
          <p:cNvSpPr/>
          <p:nvPr/>
        </p:nvSpPr>
        <p:spPr>
          <a:xfrm>
            <a:off x="0" y="36938096"/>
            <a:ext cx="32918400" cy="1467000"/>
          </a:xfrm>
          <a:prstGeom prst="rect">
            <a:avLst/>
          </a:prstGeom>
          <a:solidFill>
            <a:schemeClr val="accen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4"/>
          <p:cNvSpPr txBox="1"/>
          <p:nvPr/>
        </p:nvSpPr>
        <p:spPr>
          <a:xfrm>
            <a:off x="0" y="0"/>
            <a:ext cx="32918400" cy="3936600"/>
          </a:xfrm>
          <a:prstGeom prst="rect">
            <a:avLst/>
          </a:prstGeom>
          <a:solidFill>
            <a:schemeClr val="accent1"/>
          </a:solidFill>
          <a:ln>
            <a:noFill/>
          </a:ln>
        </p:spPr>
        <p:txBody>
          <a:bodyPr anchorCtr="0" anchor="t" bIns="91425" lIns="91425" spcFirstLastPara="1" rIns="91425" wrap="square" tIns="91425">
            <a:normAutofit fontScale="70000" lnSpcReduction="10000"/>
          </a:bodyPr>
          <a:lstStyle/>
          <a:p>
            <a:pPr indent="0" lvl="0" marL="0" rtl="0" algn="ctr">
              <a:lnSpc>
                <a:spcPct val="150000"/>
              </a:lnSpc>
              <a:spcBef>
                <a:spcPts val="0"/>
              </a:spcBef>
              <a:spcAft>
                <a:spcPts val="0"/>
              </a:spcAft>
              <a:buClr>
                <a:schemeClr val="dk1"/>
              </a:buClr>
              <a:buSzPts val="693"/>
              <a:buFont typeface="Arial"/>
              <a:buNone/>
            </a:pPr>
            <a:r>
              <a:rPr lang="en-US" sz="7380">
                <a:solidFill>
                  <a:schemeClr val="lt1"/>
                </a:solidFill>
              </a:rPr>
              <a:t>ZNF292 gene and its relation to Autism Spectrum Disorder</a:t>
            </a:r>
            <a:endParaRPr sz="7380">
              <a:solidFill>
                <a:schemeClr val="lt1"/>
              </a:solidFill>
            </a:endParaRPr>
          </a:p>
          <a:p>
            <a:pPr indent="0" lvl="0" marL="0" rtl="0" algn="ctr">
              <a:lnSpc>
                <a:spcPct val="150000"/>
              </a:lnSpc>
              <a:spcBef>
                <a:spcPts val="0"/>
              </a:spcBef>
              <a:spcAft>
                <a:spcPts val="0"/>
              </a:spcAft>
              <a:buClr>
                <a:schemeClr val="dk1"/>
              </a:buClr>
              <a:buSzPts val="693"/>
              <a:buFont typeface="Arial"/>
              <a:buNone/>
            </a:pPr>
            <a:r>
              <a:rPr lang="en-US" sz="6280">
                <a:solidFill>
                  <a:schemeClr val="lt1"/>
                </a:solidFill>
              </a:rPr>
              <a:t>Carlie Charles, Lillie Franklin, &amp; Deih Sian</a:t>
            </a:r>
            <a:endParaRPr sz="6280">
              <a:solidFill>
                <a:schemeClr val="lt1"/>
              </a:solidFill>
            </a:endParaRPr>
          </a:p>
          <a:p>
            <a:pPr indent="0" lvl="0" marL="0" rtl="0" algn="ctr">
              <a:lnSpc>
                <a:spcPct val="150000"/>
              </a:lnSpc>
              <a:spcBef>
                <a:spcPts val="0"/>
              </a:spcBef>
              <a:spcAft>
                <a:spcPts val="0"/>
              </a:spcAft>
              <a:buClr>
                <a:schemeClr val="dk1"/>
              </a:buClr>
              <a:buSzPts val="693"/>
              <a:buFont typeface="Arial"/>
              <a:buNone/>
            </a:pPr>
            <a:r>
              <a:rPr lang="en-US" sz="6280">
                <a:solidFill>
                  <a:schemeClr val="lt1"/>
                </a:solidFill>
              </a:rPr>
              <a:t>Jennifer Larimore, Ph.D</a:t>
            </a:r>
            <a:endParaRPr sz="6280">
              <a:solidFill>
                <a:schemeClr val="lt1"/>
              </a:solidFill>
            </a:endParaRPr>
          </a:p>
          <a:p>
            <a:pPr indent="0" lvl="0" marL="0" rtl="0" algn="ctr">
              <a:lnSpc>
                <a:spcPct val="150000"/>
              </a:lnSpc>
              <a:spcBef>
                <a:spcPts val="0"/>
              </a:spcBef>
              <a:spcAft>
                <a:spcPts val="0"/>
              </a:spcAft>
              <a:buClr>
                <a:schemeClr val="dk1"/>
              </a:buClr>
              <a:buSzPts val="693"/>
              <a:buFont typeface="Arial"/>
              <a:buNone/>
            </a:pPr>
            <a:r>
              <a:rPr lang="en-US" sz="6280">
                <a:solidFill>
                  <a:schemeClr val="lt1"/>
                </a:solidFill>
              </a:rPr>
              <a:t>Agnes Scott College, Decatur, Georgia</a:t>
            </a:r>
            <a:endParaRPr sz="6280">
              <a:solidFill>
                <a:schemeClr val="lt1"/>
              </a:solidFill>
            </a:endParaRPr>
          </a:p>
        </p:txBody>
      </p:sp>
      <p:sp>
        <p:nvSpPr>
          <p:cNvPr id="43" name="Google Shape;43;p4"/>
          <p:cNvSpPr txBox="1"/>
          <p:nvPr/>
        </p:nvSpPr>
        <p:spPr>
          <a:xfrm>
            <a:off x="1590900" y="27457063"/>
            <a:ext cx="9692700" cy="8883000"/>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37125" lIns="137125" spcFirstLastPara="1" rIns="137125" wrap="square" tIns="137125">
            <a:noAutofit/>
          </a:bodyPr>
          <a:lstStyle/>
          <a:p>
            <a:pPr indent="0" lvl="0" marL="0" marR="0" rtl="0" algn="l">
              <a:spcBef>
                <a:spcPts val="0"/>
              </a:spcBef>
              <a:spcAft>
                <a:spcPts val="0"/>
              </a:spcAft>
              <a:buNone/>
            </a:pPr>
            <a:r>
              <a:t/>
            </a:r>
            <a:endParaRPr/>
          </a:p>
        </p:txBody>
      </p:sp>
      <p:pic>
        <p:nvPicPr>
          <p:cNvPr id="44" name="Google Shape;44;p4"/>
          <p:cNvPicPr preferRelativeResize="0"/>
          <p:nvPr/>
        </p:nvPicPr>
        <p:blipFill rotWithShape="1">
          <a:blip r:embed="rId3">
            <a:alphaModFix/>
          </a:blip>
          <a:srcRect b="3521" l="0" r="0" t="0"/>
          <a:stretch/>
        </p:blipFill>
        <p:spPr>
          <a:xfrm>
            <a:off x="6844519" y="28398446"/>
            <a:ext cx="3551506" cy="7591849"/>
          </a:xfrm>
          <a:prstGeom prst="rect">
            <a:avLst/>
          </a:prstGeom>
          <a:noFill/>
          <a:ln>
            <a:noFill/>
          </a:ln>
        </p:spPr>
      </p:pic>
      <p:sp>
        <p:nvSpPr>
          <p:cNvPr id="45" name="Google Shape;45;p4"/>
          <p:cNvSpPr txBox="1"/>
          <p:nvPr/>
        </p:nvSpPr>
        <p:spPr>
          <a:xfrm>
            <a:off x="1590900" y="17358630"/>
            <a:ext cx="9692700" cy="8883000"/>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37125" lIns="137125" spcFirstLastPara="1" rIns="137125" wrap="square" tIns="137125">
            <a:noAutofit/>
          </a:bodyPr>
          <a:lstStyle/>
          <a:p>
            <a:pPr indent="0" lvl="0" marL="0" rtl="0" algn="just">
              <a:lnSpc>
                <a:spcPct val="115000"/>
              </a:lnSpc>
              <a:spcBef>
                <a:spcPts val="0"/>
              </a:spcBef>
              <a:spcAft>
                <a:spcPts val="0"/>
              </a:spcAft>
              <a:buClr>
                <a:schemeClr val="dk1"/>
              </a:buClr>
              <a:buSzPts val="1100"/>
              <a:buFont typeface="Arial"/>
              <a:buNone/>
            </a:pPr>
            <a:r>
              <a:rPr lang="en-US" sz="3000">
                <a:solidFill>
                  <a:schemeClr val="dk1"/>
                </a:solidFill>
                <a:latin typeface="Times New Roman"/>
                <a:ea typeface="Times New Roman"/>
                <a:cs typeface="Times New Roman"/>
                <a:sym typeface="Times New Roman"/>
              </a:rPr>
              <a:t>The </a:t>
            </a:r>
            <a:r>
              <a:rPr i="1" lang="en-US" sz="3000">
                <a:solidFill>
                  <a:schemeClr val="dk1"/>
                </a:solidFill>
                <a:latin typeface="Times New Roman"/>
                <a:ea typeface="Times New Roman"/>
                <a:cs typeface="Times New Roman"/>
                <a:sym typeface="Times New Roman"/>
              </a:rPr>
              <a:t>ZNF292</a:t>
            </a:r>
            <a:r>
              <a:rPr lang="en-US" sz="3000">
                <a:solidFill>
                  <a:schemeClr val="dk1"/>
                </a:solidFill>
                <a:latin typeface="Times New Roman"/>
                <a:ea typeface="Times New Roman"/>
                <a:cs typeface="Times New Roman"/>
                <a:sym typeface="Times New Roman"/>
              </a:rPr>
              <a:t> gene encodes zinc finger protein 292, </a:t>
            </a:r>
            <a:r>
              <a:rPr lang="en-US" sz="3000">
                <a:solidFill>
                  <a:schemeClr val="dk1"/>
                </a:solidFill>
                <a:latin typeface="Times New Roman"/>
                <a:ea typeface="Times New Roman"/>
                <a:cs typeface="Times New Roman"/>
                <a:sym typeface="Times New Roman"/>
              </a:rPr>
              <a:t>a transcription factor that is</a:t>
            </a:r>
            <a:r>
              <a:rPr lang="en-US" sz="3000">
                <a:solidFill>
                  <a:schemeClr val="dk1"/>
                </a:solidFill>
                <a:latin typeface="Times New Roman"/>
                <a:ea typeface="Times New Roman"/>
                <a:cs typeface="Times New Roman"/>
                <a:sym typeface="Times New Roman"/>
              </a:rPr>
              <a:t> growth hormone-dependent in order to function. ZNF292 is expressed in the cerebellum, which is part of the central nervous system that controls motor functions and is associated with cognition. There is a lack of knowledge in </a:t>
            </a:r>
            <a:r>
              <a:rPr lang="en-US" sz="3000">
                <a:solidFill>
                  <a:schemeClr val="dk1"/>
                </a:solidFill>
                <a:latin typeface="Times New Roman"/>
                <a:ea typeface="Times New Roman"/>
                <a:cs typeface="Times New Roman"/>
                <a:sym typeface="Times New Roman"/>
              </a:rPr>
              <a:t>the direct function of </a:t>
            </a:r>
            <a:r>
              <a:rPr i="1" lang="en-US" sz="3000">
                <a:solidFill>
                  <a:schemeClr val="dk1"/>
                </a:solidFill>
                <a:latin typeface="Times New Roman"/>
                <a:ea typeface="Times New Roman"/>
                <a:cs typeface="Times New Roman"/>
                <a:sym typeface="Times New Roman"/>
              </a:rPr>
              <a:t>ZNF292</a:t>
            </a:r>
            <a:r>
              <a:rPr lang="en-US" sz="3000">
                <a:solidFill>
                  <a:schemeClr val="dk1"/>
                </a:solidFill>
                <a:latin typeface="Times New Roman"/>
                <a:ea typeface="Times New Roman"/>
                <a:cs typeface="Times New Roman"/>
                <a:sym typeface="Times New Roman"/>
              </a:rPr>
              <a:t> during neurodevelopment, and </a:t>
            </a:r>
            <a:r>
              <a:rPr lang="en-US" sz="3000">
                <a:solidFill>
                  <a:schemeClr val="dk1"/>
                </a:solidFill>
                <a:latin typeface="Times New Roman"/>
                <a:ea typeface="Times New Roman"/>
                <a:cs typeface="Times New Roman"/>
                <a:sym typeface="Times New Roman"/>
              </a:rPr>
              <a:t>which variants of </a:t>
            </a:r>
            <a:r>
              <a:rPr i="1" lang="en-US" sz="3000">
                <a:solidFill>
                  <a:schemeClr val="dk1"/>
                </a:solidFill>
                <a:latin typeface="Times New Roman"/>
                <a:ea typeface="Times New Roman"/>
                <a:cs typeface="Times New Roman"/>
                <a:sym typeface="Times New Roman"/>
              </a:rPr>
              <a:t>ZNF292</a:t>
            </a:r>
            <a:r>
              <a:rPr lang="en-US" sz="3000">
                <a:solidFill>
                  <a:schemeClr val="dk1"/>
                </a:solidFill>
                <a:latin typeface="Times New Roman"/>
                <a:ea typeface="Times New Roman"/>
                <a:cs typeface="Times New Roman"/>
                <a:sym typeface="Times New Roman"/>
              </a:rPr>
              <a:t> could disrupt synaptic transmission during brain development. In 2018, Guo’s research team further established </a:t>
            </a:r>
            <a:r>
              <a:rPr i="1" lang="en-US" sz="3000">
                <a:solidFill>
                  <a:schemeClr val="dk1"/>
                </a:solidFill>
                <a:latin typeface="Times New Roman"/>
                <a:ea typeface="Times New Roman"/>
                <a:cs typeface="Times New Roman"/>
                <a:sym typeface="Times New Roman"/>
              </a:rPr>
              <a:t>ZNF292</a:t>
            </a:r>
            <a:r>
              <a:rPr lang="en-US" sz="3000">
                <a:solidFill>
                  <a:schemeClr val="dk1"/>
                </a:solidFill>
                <a:latin typeface="Times New Roman"/>
                <a:ea typeface="Times New Roman"/>
                <a:cs typeface="Times New Roman"/>
                <a:sym typeface="Times New Roman"/>
              </a:rPr>
              <a:t> variants as a novel ASD risk gene, and a recent research study led by Mirzaa, showed that patients with </a:t>
            </a:r>
            <a:r>
              <a:rPr i="1" lang="en-US" sz="3000">
                <a:solidFill>
                  <a:schemeClr val="dk1"/>
                </a:solidFill>
                <a:latin typeface="Times New Roman"/>
                <a:ea typeface="Times New Roman"/>
                <a:cs typeface="Times New Roman"/>
                <a:sym typeface="Times New Roman"/>
              </a:rPr>
              <a:t>ZNF292</a:t>
            </a:r>
            <a:r>
              <a:rPr lang="en-US" sz="3000">
                <a:solidFill>
                  <a:schemeClr val="dk1"/>
                </a:solidFill>
                <a:latin typeface="Times New Roman"/>
                <a:ea typeface="Times New Roman"/>
                <a:cs typeface="Times New Roman"/>
                <a:sym typeface="Times New Roman"/>
              </a:rPr>
              <a:t> mutations exhibit </a:t>
            </a:r>
            <a:r>
              <a:rPr lang="en-US" sz="3000">
                <a:solidFill>
                  <a:schemeClr val="dk1"/>
                </a:solidFill>
                <a:latin typeface="Times New Roman"/>
                <a:ea typeface="Times New Roman"/>
                <a:cs typeface="Times New Roman"/>
                <a:sym typeface="Times New Roman"/>
              </a:rPr>
              <a:t>features of </a:t>
            </a:r>
            <a:r>
              <a:rPr lang="en-US" sz="3000">
                <a:solidFill>
                  <a:schemeClr val="dk1"/>
                </a:solidFill>
                <a:latin typeface="Times New Roman"/>
                <a:ea typeface="Times New Roman"/>
                <a:cs typeface="Times New Roman"/>
                <a:sym typeface="Times New Roman"/>
              </a:rPr>
              <a:t>neurodevelopmental disorders. The hypothesis of this study is that </a:t>
            </a:r>
            <a:r>
              <a:rPr i="1" lang="en-US" sz="3000">
                <a:solidFill>
                  <a:schemeClr val="dk1"/>
                </a:solidFill>
                <a:latin typeface="Times New Roman"/>
                <a:ea typeface="Times New Roman"/>
                <a:cs typeface="Times New Roman"/>
                <a:sym typeface="Times New Roman"/>
              </a:rPr>
              <a:t>ZNF292</a:t>
            </a:r>
            <a:r>
              <a:rPr lang="en-US" sz="3000">
                <a:solidFill>
                  <a:schemeClr val="dk1"/>
                </a:solidFill>
                <a:latin typeface="Times New Roman"/>
                <a:ea typeface="Times New Roman"/>
                <a:cs typeface="Times New Roman"/>
                <a:sym typeface="Times New Roman"/>
              </a:rPr>
              <a:t> variants are pathogenic for a spectrum of neurodevelopmental disorders. </a:t>
            </a:r>
            <a:endParaRPr sz="3000">
              <a:latin typeface="Times New Roman"/>
              <a:ea typeface="Times New Roman"/>
              <a:cs typeface="Times New Roman"/>
              <a:sym typeface="Times New Roman"/>
            </a:endParaRPr>
          </a:p>
        </p:txBody>
      </p:sp>
      <p:sp>
        <p:nvSpPr>
          <p:cNvPr id="46" name="Google Shape;46;p4"/>
          <p:cNvSpPr/>
          <p:nvPr/>
        </p:nvSpPr>
        <p:spPr>
          <a:xfrm>
            <a:off x="0" y="3936450"/>
            <a:ext cx="1280100" cy="33001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4"/>
          <p:cNvSpPr/>
          <p:nvPr/>
        </p:nvSpPr>
        <p:spPr>
          <a:xfrm>
            <a:off x="31564375" y="3936450"/>
            <a:ext cx="1353900" cy="33001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 name="Google Shape;48;p4"/>
          <p:cNvPicPr preferRelativeResize="0"/>
          <p:nvPr/>
        </p:nvPicPr>
        <p:blipFill rotWithShape="1">
          <a:blip r:embed="rId4">
            <a:alphaModFix/>
          </a:blip>
          <a:srcRect b="28509" l="25329" r="53410" t="65397"/>
          <a:stretch/>
        </p:blipFill>
        <p:spPr>
          <a:xfrm>
            <a:off x="12309563" y="6624990"/>
            <a:ext cx="8778175" cy="1005550"/>
          </a:xfrm>
          <a:prstGeom prst="rect">
            <a:avLst/>
          </a:prstGeom>
          <a:noFill/>
          <a:ln>
            <a:noFill/>
          </a:ln>
        </p:spPr>
      </p:pic>
      <p:sp>
        <p:nvSpPr>
          <p:cNvPr id="49" name="Google Shape;49;p4"/>
          <p:cNvSpPr txBox="1"/>
          <p:nvPr/>
        </p:nvSpPr>
        <p:spPr>
          <a:xfrm>
            <a:off x="47239800" y="24856985"/>
            <a:ext cx="9807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50" name="Google Shape;50;p4" title="Chart"/>
          <p:cNvPicPr preferRelativeResize="0"/>
          <p:nvPr/>
        </p:nvPicPr>
        <p:blipFill>
          <a:blip r:embed="rId5">
            <a:alphaModFix/>
          </a:blip>
          <a:stretch>
            <a:fillRect/>
          </a:stretch>
        </p:blipFill>
        <p:spPr>
          <a:xfrm>
            <a:off x="12309575" y="27021213"/>
            <a:ext cx="8504625" cy="5266023"/>
          </a:xfrm>
          <a:prstGeom prst="rect">
            <a:avLst/>
          </a:prstGeom>
          <a:noFill/>
          <a:ln cap="flat" cmpd="sng" w="9525">
            <a:solidFill>
              <a:srgbClr val="000000"/>
            </a:solidFill>
            <a:prstDash val="solid"/>
            <a:round/>
            <a:headEnd len="sm" w="sm" type="none"/>
            <a:tailEnd len="sm" w="sm" type="none"/>
          </a:ln>
        </p:spPr>
      </p:pic>
      <p:pic>
        <p:nvPicPr>
          <p:cNvPr id="51" name="Google Shape;51;p4"/>
          <p:cNvPicPr preferRelativeResize="0"/>
          <p:nvPr/>
        </p:nvPicPr>
        <p:blipFill>
          <a:blip r:embed="rId6">
            <a:alphaModFix/>
          </a:blip>
          <a:stretch>
            <a:fillRect/>
          </a:stretch>
        </p:blipFill>
        <p:spPr>
          <a:xfrm>
            <a:off x="12309563" y="19597084"/>
            <a:ext cx="8504640" cy="6187300"/>
          </a:xfrm>
          <a:prstGeom prst="rect">
            <a:avLst/>
          </a:prstGeom>
          <a:noFill/>
          <a:ln>
            <a:noFill/>
          </a:ln>
        </p:spPr>
      </p:pic>
      <p:sp>
        <p:nvSpPr>
          <p:cNvPr id="52" name="Google Shape;52;p4"/>
          <p:cNvSpPr/>
          <p:nvPr/>
        </p:nvSpPr>
        <p:spPr>
          <a:xfrm>
            <a:off x="11585130" y="4737031"/>
            <a:ext cx="9692700" cy="800100"/>
          </a:xfrm>
          <a:prstGeom prst="rect">
            <a:avLst/>
          </a:prstGeom>
          <a:solidFill>
            <a:srgbClr val="366092"/>
          </a:solidFill>
          <a:ln cap="flat" cmpd="sng" w="12700">
            <a:solidFill>
              <a:srgbClr val="395E89"/>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spcBef>
                <a:spcPts val="0"/>
              </a:spcBef>
              <a:spcAft>
                <a:spcPts val="0"/>
              </a:spcAft>
              <a:buNone/>
            </a:pPr>
            <a:r>
              <a:rPr b="1" lang="en-US" sz="4400">
                <a:solidFill>
                  <a:srgbClr val="EAF1DD"/>
                </a:solidFill>
                <a:latin typeface="Calibri"/>
                <a:ea typeface="Calibri"/>
                <a:cs typeface="Calibri"/>
                <a:sym typeface="Calibri"/>
              </a:rPr>
              <a:t>Results</a:t>
            </a:r>
            <a:endParaRPr/>
          </a:p>
        </p:txBody>
      </p:sp>
      <p:sp>
        <p:nvSpPr>
          <p:cNvPr id="53" name="Google Shape;53;p4"/>
          <p:cNvSpPr txBox="1"/>
          <p:nvPr/>
        </p:nvSpPr>
        <p:spPr>
          <a:xfrm>
            <a:off x="12065588" y="16410538"/>
            <a:ext cx="8731800" cy="25551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US" sz="2800">
                <a:solidFill>
                  <a:schemeClr val="dk1"/>
                </a:solidFill>
                <a:latin typeface="Times New Roman"/>
                <a:ea typeface="Times New Roman"/>
                <a:cs typeface="Times New Roman"/>
                <a:sym typeface="Times New Roman"/>
              </a:rPr>
              <a:t>Figure 1. </a:t>
            </a:r>
            <a:r>
              <a:rPr lang="en-US" sz="2800">
                <a:solidFill>
                  <a:schemeClr val="dk1"/>
                </a:solidFill>
                <a:latin typeface="Times New Roman"/>
                <a:ea typeface="Times New Roman"/>
                <a:cs typeface="Times New Roman"/>
                <a:sym typeface="Times New Roman"/>
              </a:rPr>
              <a:t> Western blot analysis of ZNF292 (</a:t>
            </a:r>
            <a:r>
              <a:rPr b="1" lang="en-US" sz="2800">
                <a:solidFill>
                  <a:schemeClr val="dk1"/>
                </a:solidFill>
                <a:latin typeface="Times New Roman"/>
                <a:ea typeface="Times New Roman"/>
                <a:cs typeface="Times New Roman"/>
                <a:sym typeface="Times New Roman"/>
              </a:rPr>
              <a:t>A</a:t>
            </a:r>
            <a:r>
              <a:rPr lang="en-US" sz="2800">
                <a:solidFill>
                  <a:schemeClr val="dk1"/>
                </a:solidFill>
                <a:latin typeface="Times New Roman"/>
                <a:ea typeface="Times New Roman"/>
                <a:cs typeface="Times New Roman"/>
                <a:sym typeface="Times New Roman"/>
              </a:rPr>
              <a:t>) and Actin control (</a:t>
            </a:r>
            <a:r>
              <a:rPr b="1" lang="en-US" sz="2800">
                <a:solidFill>
                  <a:schemeClr val="dk1"/>
                </a:solidFill>
                <a:latin typeface="Times New Roman"/>
                <a:ea typeface="Times New Roman"/>
                <a:cs typeface="Times New Roman"/>
                <a:sym typeface="Times New Roman"/>
              </a:rPr>
              <a:t>B</a:t>
            </a:r>
            <a:r>
              <a:rPr lang="en-US" sz="2800">
                <a:solidFill>
                  <a:schemeClr val="dk1"/>
                </a:solidFill>
                <a:latin typeface="Times New Roman"/>
                <a:ea typeface="Times New Roman"/>
                <a:cs typeface="Times New Roman"/>
                <a:sym typeface="Times New Roman"/>
              </a:rPr>
              <a:t>) protein density. (</a:t>
            </a:r>
            <a:r>
              <a:rPr b="1" lang="en-US" sz="2800">
                <a:solidFill>
                  <a:schemeClr val="dk1"/>
                </a:solidFill>
                <a:latin typeface="Times New Roman"/>
                <a:ea typeface="Times New Roman"/>
                <a:cs typeface="Times New Roman"/>
                <a:sym typeface="Times New Roman"/>
              </a:rPr>
              <a:t>C)</a:t>
            </a:r>
            <a:r>
              <a:rPr lang="en-US" sz="2800">
                <a:solidFill>
                  <a:schemeClr val="dk1"/>
                </a:solidFill>
                <a:latin typeface="Times New Roman"/>
                <a:ea typeface="Times New Roman"/>
                <a:cs typeface="Times New Roman"/>
                <a:sym typeface="Times New Roman"/>
              </a:rPr>
              <a:t> depicts the average ratio of the control to the experimental density. An unpaired </a:t>
            </a:r>
            <a:r>
              <a:rPr i="1" lang="en-US" sz="2800">
                <a:solidFill>
                  <a:schemeClr val="dk1"/>
                </a:solidFill>
                <a:latin typeface="Times New Roman"/>
                <a:ea typeface="Times New Roman"/>
                <a:cs typeface="Times New Roman"/>
                <a:sym typeface="Times New Roman"/>
              </a:rPr>
              <a:t>t</a:t>
            </a:r>
            <a:r>
              <a:rPr lang="en-US" sz="2800">
                <a:solidFill>
                  <a:schemeClr val="dk1"/>
                </a:solidFill>
                <a:latin typeface="Times New Roman"/>
                <a:ea typeface="Times New Roman"/>
                <a:cs typeface="Times New Roman"/>
                <a:sym typeface="Times New Roman"/>
              </a:rPr>
              <a:t>-test determined the </a:t>
            </a:r>
            <a:r>
              <a:rPr i="1" lang="en-US" sz="2800">
                <a:solidFill>
                  <a:schemeClr val="dk1"/>
                </a:solidFill>
                <a:latin typeface="Times New Roman"/>
                <a:ea typeface="Times New Roman"/>
                <a:cs typeface="Times New Roman"/>
                <a:sym typeface="Times New Roman"/>
              </a:rPr>
              <a:t>p</a:t>
            </a:r>
            <a:r>
              <a:rPr lang="en-US" sz="2800">
                <a:solidFill>
                  <a:schemeClr val="dk1"/>
                </a:solidFill>
                <a:latin typeface="Times New Roman"/>
                <a:ea typeface="Times New Roman"/>
                <a:cs typeface="Times New Roman"/>
                <a:sym typeface="Times New Roman"/>
              </a:rPr>
              <a:t>-value to be </a:t>
            </a:r>
            <a:r>
              <a:rPr i="1" lang="en-US" sz="2800">
                <a:solidFill>
                  <a:schemeClr val="dk1"/>
                </a:solidFill>
                <a:latin typeface="Times New Roman"/>
                <a:ea typeface="Times New Roman"/>
                <a:cs typeface="Times New Roman"/>
                <a:sym typeface="Times New Roman"/>
              </a:rPr>
              <a:t>p</a:t>
            </a:r>
            <a:r>
              <a:rPr lang="en-US" sz="2800">
                <a:solidFill>
                  <a:schemeClr val="dk1"/>
                </a:solidFill>
                <a:latin typeface="Times New Roman"/>
                <a:ea typeface="Times New Roman"/>
                <a:cs typeface="Times New Roman"/>
                <a:sym typeface="Times New Roman"/>
              </a:rPr>
              <a:t>=0.0823 which does not meet the criteria for statistical significance.</a:t>
            </a:r>
            <a:endParaRPr sz="2800">
              <a:latin typeface="Times New Roman"/>
              <a:ea typeface="Times New Roman"/>
              <a:cs typeface="Times New Roman"/>
              <a:sym typeface="Times New Roman"/>
            </a:endParaRPr>
          </a:p>
          <a:p>
            <a:pPr indent="0" lvl="0" marL="0" rtl="0" algn="l">
              <a:spcBef>
                <a:spcPts val="0"/>
              </a:spcBef>
              <a:spcAft>
                <a:spcPts val="0"/>
              </a:spcAft>
              <a:buNone/>
            </a:pPr>
            <a:r>
              <a:t/>
            </a:r>
            <a:endParaRPr>
              <a:latin typeface="Calibri"/>
              <a:ea typeface="Calibri"/>
              <a:cs typeface="Calibri"/>
              <a:sym typeface="Calibri"/>
            </a:endParaRPr>
          </a:p>
        </p:txBody>
      </p:sp>
      <p:sp>
        <p:nvSpPr>
          <p:cNvPr id="54" name="Google Shape;54;p4"/>
          <p:cNvSpPr txBox="1"/>
          <p:nvPr/>
        </p:nvSpPr>
        <p:spPr>
          <a:xfrm>
            <a:off x="11757200" y="33606008"/>
            <a:ext cx="9348600" cy="24780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0"/>
              </a:spcBef>
              <a:spcAft>
                <a:spcPts val="0"/>
              </a:spcAft>
              <a:buClr>
                <a:schemeClr val="dk1"/>
              </a:buClr>
              <a:buSzPts val="1100"/>
              <a:buFont typeface="Arial"/>
              <a:buNone/>
            </a:pPr>
            <a:r>
              <a:rPr b="1" lang="en-US" sz="2700">
                <a:solidFill>
                  <a:schemeClr val="dk1"/>
                </a:solidFill>
                <a:latin typeface="Times New Roman"/>
                <a:ea typeface="Times New Roman"/>
                <a:cs typeface="Times New Roman"/>
                <a:sym typeface="Times New Roman"/>
              </a:rPr>
              <a:t>Figure 2.</a:t>
            </a:r>
            <a:r>
              <a:rPr lang="en-US" sz="2700">
                <a:solidFill>
                  <a:schemeClr val="dk1"/>
                </a:solidFill>
                <a:latin typeface="Times New Roman"/>
                <a:ea typeface="Times New Roman"/>
                <a:cs typeface="Times New Roman"/>
                <a:sym typeface="Times New Roman"/>
              </a:rPr>
              <a:t> (</a:t>
            </a:r>
            <a:r>
              <a:rPr b="1" lang="en-US" sz="2700">
                <a:solidFill>
                  <a:schemeClr val="dk1"/>
                </a:solidFill>
                <a:latin typeface="Times New Roman"/>
                <a:ea typeface="Times New Roman"/>
                <a:cs typeface="Times New Roman"/>
                <a:sym typeface="Times New Roman"/>
              </a:rPr>
              <a:t>A</a:t>
            </a:r>
            <a:r>
              <a:rPr lang="en-US" sz="2700">
                <a:solidFill>
                  <a:schemeClr val="dk1"/>
                </a:solidFill>
                <a:latin typeface="Times New Roman"/>
                <a:ea typeface="Times New Roman"/>
                <a:cs typeface="Times New Roman"/>
                <a:sym typeface="Times New Roman"/>
              </a:rPr>
              <a:t>) Immunofluorescence (IF) staining of dentate gyrus highlighting ZNF292 and Actin levels in control mice and ASD model mice. (</a:t>
            </a:r>
            <a:r>
              <a:rPr b="1" lang="en-US" sz="2700">
                <a:solidFill>
                  <a:schemeClr val="dk1"/>
                </a:solidFill>
                <a:latin typeface="Times New Roman"/>
                <a:ea typeface="Times New Roman"/>
                <a:cs typeface="Times New Roman"/>
                <a:sym typeface="Times New Roman"/>
              </a:rPr>
              <a:t>B</a:t>
            </a:r>
            <a:r>
              <a:rPr lang="en-US" sz="2700">
                <a:solidFill>
                  <a:schemeClr val="dk1"/>
                </a:solidFill>
                <a:latin typeface="Times New Roman"/>
                <a:ea typeface="Times New Roman"/>
                <a:cs typeface="Times New Roman"/>
                <a:sym typeface="Times New Roman"/>
              </a:rPr>
              <a:t>) Bar graph showing the 1:1 ratio of control to experimental samples. A t-test was not performed because the data was already known to be insignificant.</a:t>
            </a:r>
            <a:endParaRPr b="1" sz="27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latin typeface="Calibri"/>
              <a:ea typeface="Calibri"/>
              <a:cs typeface="Calibri"/>
              <a:sym typeface="Calibri"/>
            </a:endParaRPr>
          </a:p>
        </p:txBody>
      </p:sp>
      <p:sp>
        <p:nvSpPr>
          <p:cNvPr id="55" name="Google Shape;55;p4"/>
          <p:cNvSpPr txBox="1"/>
          <p:nvPr/>
        </p:nvSpPr>
        <p:spPr>
          <a:xfrm>
            <a:off x="12366900" y="19619746"/>
            <a:ext cx="1075200" cy="10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400">
                <a:solidFill>
                  <a:schemeClr val="lt1"/>
                </a:solidFill>
                <a:latin typeface="Times New Roman"/>
                <a:ea typeface="Times New Roman"/>
                <a:cs typeface="Times New Roman"/>
                <a:sym typeface="Times New Roman"/>
              </a:rPr>
              <a:t>A</a:t>
            </a:r>
            <a:endParaRPr b="1" sz="4400">
              <a:solidFill>
                <a:schemeClr val="lt1"/>
              </a:solidFill>
              <a:latin typeface="Times New Roman"/>
              <a:ea typeface="Times New Roman"/>
              <a:cs typeface="Times New Roman"/>
              <a:sym typeface="Times New Roman"/>
            </a:endParaRPr>
          </a:p>
        </p:txBody>
      </p:sp>
      <p:sp>
        <p:nvSpPr>
          <p:cNvPr id="56" name="Google Shape;56;p4"/>
          <p:cNvSpPr txBox="1"/>
          <p:nvPr/>
        </p:nvSpPr>
        <p:spPr>
          <a:xfrm>
            <a:off x="12366900" y="27021196"/>
            <a:ext cx="1075200" cy="10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400">
                <a:latin typeface="Times New Roman"/>
                <a:ea typeface="Times New Roman"/>
                <a:cs typeface="Times New Roman"/>
                <a:sym typeface="Times New Roman"/>
              </a:rPr>
              <a:t>B</a:t>
            </a:r>
            <a:endParaRPr b="1" sz="4400">
              <a:latin typeface="Times New Roman"/>
              <a:ea typeface="Times New Roman"/>
              <a:cs typeface="Times New Roman"/>
              <a:sym typeface="Times New Roman"/>
            </a:endParaRPr>
          </a:p>
        </p:txBody>
      </p:sp>
      <p:pic>
        <p:nvPicPr>
          <p:cNvPr id="57" name="Google Shape;57;p4" title="Chart"/>
          <p:cNvPicPr preferRelativeResize="0"/>
          <p:nvPr/>
        </p:nvPicPr>
        <p:blipFill>
          <a:blip r:embed="rId7">
            <a:alphaModFix/>
          </a:blip>
          <a:stretch>
            <a:fillRect/>
          </a:stretch>
        </p:blipFill>
        <p:spPr>
          <a:xfrm>
            <a:off x="12396350" y="9536658"/>
            <a:ext cx="8070300" cy="5696259"/>
          </a:xfrm>
          <a:prstGeom prst="rect">
            <a:avLst/>
          </a:prstGeom>
          <a:noFill/>
          <a:ln cap="flat" cmpd="sng" w="9525">
            <a:solidFill>
              <a:srgbClr val="000000"/>
            </a:solidFill>
            <a:prstDash val="solid"/>
            <a:round/>
            <a:headEnd len="sm" w="sm" type="none"/>
            <a:tailEnd len="sm" w="sm" type="none"/>
          </a:ln>
        </p:spPr>
      </p:pic>
      <p:pic>
        <p:nvPicPr>
          <p:cNvPr id="58" name="Google Shape;58;p4"/>
          <p:cNvPicPr preferRelativeResize="0"/>
          <p:nvPr/>
        </p:nvPicPr>
        <p:blipFill rotWithShape="1">
          <a:blip r:embed="rId4">
            <a:alphaModFix/>
          </a:blip>
          <a:srcRect b="13412" l="25285" r="53731" t="79351"/>
          <a:stretch/>
        </p:blipFill>
        <p:spPr>
          <a:xfrm>
            <a:off x="12366888" y="8114283"/>
            <a:ext cx="8663537" cy="1194112"/>
          </a:xfrm>
          <a:prstGeom prst="rect">
            <a:avLst/>
          </a:prstGeom>
          <a:noFill/>
          <a:ln>
            <a:noFill/>
          </a:ln>
        </p:spPr>
      </p:pic>
      <p:sp>
        <p:nvSpPr>
          <p:cNvPr id="59" name="Google Shape;59;p4"/>
          <p:cNvSpPr txBox="1"/>
          <p:nvPr/>
        </p:nvSpPr>
        <p:spPr>
          <a:xfrm>
            <a:off x="12366900" y="5983600"/>
            <a:ext cx="1485300" cy="80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800">
                <a:latin typeface="Times New Roman"/>
                <a:ea typeface="Times New Roman"/>
                <a:cs typeface="Times New Roman"/>
                <a:sym typeface="Times New Roman"/>
              </a:rPr>
              <a:t>ZNF292</a:t>
            </a:r>
            <a:endParaRPr b="1" sz="2800">
              <a:latin typeface="Times New Roman"/>
              <a:ea typeface="Times New Roman"/>
              <a:cs typeface="Times New Roman"/>
              <a:sym typeface="Times New Roman"/>
            </a:endParaRPr>
          </a:p>
        </p:txBody>
      </p:sp>
      <p:sp>
        <p:nvSpPr>
          <p:cNvPr id="60" name="Google Shape;60;p4"/>
          <p:cNvSpPr txBox="1"/>
          <p:nvPr/>
        </p:nvSpPr>
        <p:spPr>
          <a:xfrm>
            <a:off x="12299700" y="7499042"/>
            <a:ext cx="1209600" cy="61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800">
                <a:latin typeface="Times New Roman"/>
                <a:ea typeface="Times New Roman"/>
                <a:cs typeface="Times New Roman"/>
                <a:sym typeface="Times New Roman"/>
              </a:rPr>
              <a:t>Actin</a:t>
            </a:r>
            <a:endParaRPr b="1" sz="2800">
              <a:latin typeface="Times New Roman"/>
              <a:ea typeface="Times New Roman"/>
              <a:cs typeface="Times New Roman"/>
              <a:sym typeface="Times New Roman"/>
            </a:endParaRPr>
          </a:p>
        </p:txBody>
      </p:sp>
      <p:sp>
        <p:nvSpPr>
          <p:cNvPr id="61" name="Google Shape;61;p4"/>
          <p:cNvSpPr txBox="1"/>
          <p:nvPr/>
        </p:nvSpPr>
        <p:spPr>
          <a:xfrm>
            <a:off x="11748775" y="6625004"/>
            <a:ext cx="618000" cy="10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400">
                <a:latin typeface="Times New Roman"/>
                <a:ea typeface="Times New Roman"/>
                <a:cs typeface="Times New Roman"/>
                <a:sym typeface="Times New Roman"/>
              </a:rPr>
              <a:t>A</a:t>
            </a:r>
            <a:endParaRPr b="1" sz="4400">
              <a:latin typeface="Times New Roman"/>
              <a:ea typeface="Times New Roman"/>
              <a:cs typeface="Times New Roman"/>
              <a:sym typeface="Times New Roman"/>
            </a:endParaRPr>
          </a:p>
        </p:txBody>
      </p:sp>
      <p:sp>
        <p:nvSpPr>
          <p:cNvPr id="62" name="Google Shape;62;p4"/>
          <p:cNvSpPr txBox="1"/>
          <p:nvPr/>
        </p:nvSpPr>
        <p:spPr>
          <a:xfrm>
            <a:off x="11772625" y="9570210"/>
            <a:ext cx="1075200" cy="10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400">
                <a:latin typeface="Times New Roman"/>
                <a:ea typeface="Times New Roman"/>
                <a:cs typeface="Times New Roman"/>
                <a:sym typeface="Times New Roman"/>
              </a:rPr>
              <a:t>C</a:t>
            </a:r>
            <a:endParaRPr b="1" sz="4400">
              <a:latin typeface="Times New Roman"/>
              <a:ea typeface="Times New Roman"/>
              <a:cs typeface="Times New Roman"/>
              <a:sym typeface="Times New Roman"/>
            </a:endParaRPr>
          </a:p>
        </p:txBody>
      </p:sp>
      <p:sp>
        <p:nvSpPr>
          <p:cNvPr id="63" name="Google Shape;63;p4"/>
          <p:cNvSpPr txBox="1"/>
          <p:nvPr/>
        </p:nvSpPr>
        <p:spPr>
          <a:xfrm>
            <a:off x="11772625" y="8164960"/>
            <a:ext cx="618000" cy="10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400">
                <a:latin typeface="Times New Roman"/>
                <a:ea typeface="Times New Roman"/>
                <a:cs typeface="Times New Roman"/>
                <a:sym typeface="Times New Roman"/>
              </a:rPr>
              <a:t>B</a:t>
            </a:r>
            <a:endParaRPr b="1" sz="4400">
              <a:latin typeface="Times New Roman"/>
              <a:ea typeface="Times New Roman"/>
              <a:cs typeface="Times New Roman"/>
              <a:sym typeface="Times New Roman"/>
            </a:endParaRPr>
          </a:p>
        </p:txBody>
      </p:sp>
      <p:sp>
        <p:nvSpPr>
          <p:cNvPr id="64" name="Google Shape;64;p4"/>
          <p:cNvSpPr/>
          <p:nvPr/>
        </p:nvSpPr>
        <p:spPr>
          <a:xfrm>
            <a:off x="21579388" y="33164906"/>
            <a:ext cx="9692700" cy="800100"/>
          </a:xfrm>
          <a:prstGeom prst="rect">
            <a:avLst/>
          </a:prstGeom>
          <a:solidFill>
            <a:srgbClr val="366092"/>
          </a:solidFill>
          <a:ln cap="flat" cmpd="sng" w="12700">
            <a:solidFill>
              <a:srgbClr val="395E89"/>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spcBef>
                <a:spcPts val="0"/>
              </a:spcBef>
              <a:spcAft>
                <a:spcPts val="0"/>
              </a:spcAft>
              <a:buNone/>
            </a:pPr>
            <a:r>
              <a:rPr b="1" lang="en-US" sz="4400">
                <a:solidFill>
                  <a:srgbClr val="EAF1DD"/>
                </a:solidFill>
                <a:latin typeface="Calibri"/>
                <a:ea typeface="Calibri"/>
                <a:cs typeface="Calibri"/>
                <a:sym typeface="Calibri"/>
              </a:rPr>
              <a:t>Acknowledgements</a:t>
            </a:r>
            <a:endParaRPr/>
          </a:p>
        </p:txBody>
      </p:sp>
      <p:sp>
        <p:nvSpPr>
          <p:cNvPr id="65" name="Google Shape;65;p4"/>
          <p:cNvSpPr txBox="1"/>
          <p:nvPr/>
        </p:nvSpPr>
        <p:spPr>
          <a:xfrm>
            <a:off x="21579375" y="33994010"/>
            <a:ext cx="9692700" cy="2021700"/>
          </a:xfrm>
          <a:prstGeom prst="rect">
            <a:avLst/>
          </a:prstGeom>
          <a:noFill/>
          <a:ln cap="flat" cmpd="sng" w="9525">
            <a:solidFill>
              <a:srgbClr val="366092"/>
            </a:solidFill>
            <a:prstDash val="solid"/>
            <a:round/>
            <a:headEnd len="sm" w="sm" type="none"/>
            <a:tailEnd len="sm" w="sm" type="none"/>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US" sz="3000">
                <a:latin typeface="Times New Roman"/>
                <a:ea typeface="Times New Roman"/>
                <a:cs typeface="Times New Roman"/>
                <a:sym typeface="Times New Roman"/>
              </a:rPr>
              <a:t>We would like to thank Dr. Larimore for her help in performing the experiments described, and for her advice throughout this research project.</a:t>
            </a:r>
            <a:endParaRPr sz="3000">
              <a:latin typeface="Times New Roman"/>
              <a:ea typeface="Times New Roman"/>
              <a:cs typeface="Times New Roman"/>
              <a:sym typeface="Times New Roman"/>
            </a:endParaRPr>
          </a:p>
        </p:txBody>
      </p:sp>
      <p:pic>
        <p:nvPicPr>
          <p:cNvPr id="66" name="Google Shape;66;p4"/>
          <p:cNvPicPr preferRelativeResize="0"/>
          <p:nvPr/>
        </p:nvPicPr>
        <p:blipFill>
          <a:blip r:embed="rId8">
            <a:alphaModFix/>
          </a:blip>
          <a:stretch>
            <a:fillRect/>
          </a:stretch>
        </p:blipFill>
        <p:spPr>
          <a:xfrm>
            <a:off x="2726082" y="28251650"/>
            <a:ext cx="3246793" cy="6758950"/>
          </a:xfrm>
          <a:prstGeom prst="rect">
            <a:avLst/>
          </a:prstGeom>
          <a:noFill/>
          <a:ln>
            <a:noFill/>
          </a:ln>
        </p:spPr>
      </p:pic>
      <p:sp>
        <p:nvSpPr>
          <p:cNvPr id="67" name="Google Shape;67;p4"/>
          <p:cNvSpPr txBox="1"/>
          <p:nvPr/>
        </p:nvSpPr>
        <p:spPr>
          <a:xfrm>
            <a:off x="2505063" y="27625325"/>
            <a:ext cx="3688800" cy="119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600">
                <a:latin typeface="Calibri"/>
                <a:ea typeface="Calibri"/>
                <a:cs typeface="Calibri"/>
                <a:sym typeface="Calibri"/>
              </a:rPr>
              <a:t>Western Blot Procedure</a:t>
            </a:r>
            <a:endParaRPr b="1" sz="2600">
              <a:latin typeface="Calibri"/>
              <a:ea typeface="Calibri"/>
              <a:cs typeface="Calibri"/>
              <a:sym typeface="Calibri"/>
            </a:endParaRPr>
          </a:p>
        </p:txBody>
      </p:sp>
      <p:sp>
        <p:nvSpPr>
          <p:cNvPr id="68" name="Google Shape;68;p4"/>
          <p:cNvSpPr txBox="1"/>
          <p:nvPr/>
        </p:nvSpPr>
        <p:spPr>
          <a:xfrm>
            <a:off x="6775875" y="27502738"/>
            <a:ext cx="3688800" cy="119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600">
                <a:latin typeface="Calibri"/>
                <a:ea typeface="Calibri"/>
                <a:cs typeface="Calibri"/>
                <a:sym typeface="Calibri"/>
              </a:rPr>
              <a:t>Immunofluorescence</a:t>
            </a:r>
            <a:r>
              <a:rPr b="1" lang="en-US" sz="2600">
                <a:latin typeface="Calibri"/>
                <a:ea typeface="Calibri"/>
                <a:cs typeface="Calibri"/>
                <a:sym typeface="Calibri"/>
              </a:rPr>
              <a:t> Procedure</a:t>
            </a:r>
            <a:endParaRPr b="1" sz="2600">
              <a:latin typeface="Calibri"/>
              <a:ea typeface="Calibri"/>
              <a:cs typeface="Calibri"/>
              <a:sym typeface="Calibri"/>
            </a:endParaRPr>
          </a:p>
        </p:txBody>
      </p:sp>
      <p:sp>
        <p:nvSpPr>
          <p:cNvPr id="69" name="Google Shape;69;p4"/>
          <p:cNvSpPr/>
          <p:nvPr/>
        </p:nvSpPr>
        <p:spPr>
          <a:xfrm>
            <a:off x="21579388" y="24972879"/>
            <a:ext cx="9692700" cy="800100"/>
          </a:xfrm>
          <a:prstGeom prst="rect">
            <a:avLst/>
          </a:prstGeom>
          <a:solidFill>
            <a:srgbClr val="366092"/>
          </a:solidFill>
          <a:ln cap="flat" cmpd="sng" w="12700">
            <a:solidFill>
              <a:srgbClr val="395E89"/>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spcBef>
                <a:spcPts val="0"/>
              </a:spcBef>
              <a:spcAft>
                <a:spcPts val="0"/>
              </a:spcAft>
              <a:buNone/>
            </a:pPr>
            <a:r>
              <a:rPr b="1" lang="en-US" sz="4400">
                <a:solidFill>
                  <a:srgbClr val="EAF1DD"/>
                </a:solidFill>
                <a:latin typeface="Calibri"/>
                <a:ea typeface="Calibri"/>
                <a:cs typeface="Calibri"/>
                <a:sym typeface="Calibri"/>
              </a:rPr>
              <a:t>Further Research</a:t>
            </a:r>
            <a:endParaRPr/>
          </a:p>
        </p:txBody>
      </p:sp>
      <p:sp>
        <p:nvSpPr>
          <p:cNvPr id="70" name="Google Shape;70;p4"/>
          <p:cNvSpPr txBox="1"/>
          <p:nvPr/>
        </p:nvSpPr>
        <p:spPr>
          <a:xfrm>
            <a:off x="21579388" y="25772979"/>
            <a:ext cx="9692700" cy="6928200"/>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37125" lIns="137125" spcFirstLastPara="1" rIns="137125" wrap="square" tIns="137125">
            <a:noAutofit/>
          </a:bodyPr>
          <a:lstStyle/>
          <a:p>
            <a:pPr indent="0" lvl="0" marL="0" rtl="0" algn="just">
              <a:lnSpc>
                <a:spcPct val="115000"/>
              </a:lnSpc>
              <a:spcBef>
                <a:spcPts val="0"/>
              </a:spcBef>
              <a:spcAft>
                <a:spcPts val="0"/>
              </a:spcAft>
              <a:buNone/>
            </a:pPr>
            <a:r>
              <a:rPr lang="en-US" sz="3000">
                <a:solidFill>
                  <a:schemeClr val="dk1"/>
                </a:solidFill>
                <a:latin typeface="Times New Roman"/>
                <a:ea typeface="Times New Roman"/>
                <a:cs typeface="Times New Roman"/>
                <a:sym typeface="Times New Roman"/>
              </a:rPr>
              <a:t>There is further </a:t>
            </a:r>
            <a:r>
              <a:rPr lang="en-US" sz="3000">
                <a:solidFill>
                  <a:schemeClr val="dk1"/>
                </a:solidFill>
                <a:latin typeface="Times New Roman"/>
                <a:ea typeface="Times New Roman"/>
                <a:cs typeface="Times New Roman"/>
                <a:sym typeface="Times New Roman"/>
              </a:rPr>
              <a:t>research needed to examine the effects of de novo </a:t>
            </a:r>
            <a:r>
              <a:rPr i="1" lang="en-US" sz="3000">
                <a:solidFill>
                  <a:schemeClr val="dk1"/>
                </a:solidFill>
                <a:latin typeface="Times New Roman"/>
                <a:ea typeface="Times New Roman"/>
                <a:cs typeface="Times New Roman"/>
                <a:sym typeface="Times New Roman"/>
              </a:rPr>
              <a:t>ZNF292</a:t>
            </a:r>
            <a:r>
              <a:rPr lang="en-US" sz="3000">
                <a:solidFill>
                  <a:schemeClr val="dk1"/>
                </a:solidFill>
                <a:latin typeface="Times New Roman"/>
                <a:ea typeface="Times New Roman"/>
                <a:cs typeface="Times New Roman"/>
                <a:sym typeface="Times New Roman"/>
              </a:rPr>
              <a:t> mutations on ASD, specifically the effects that these mutations have on </a:t>
            </a:r>
            <a:r>
              <a:rPr i="1" lang="en-US" sz="3000">
                <a:solidFill>
                  <a:schemeClr val="dk1"/>
                </a:solidFill>
                <a:latin typeface="Times New Roman"/>
                <a:ea typeface="Times New Roman"/>
                <a:cs typeface="Times New Roman"/>
                <a:sym typeface="Times New Roman"/>
              </a:rPr>
              <a:t>ZNF292 </a:t>
            </a:r>
            <a:r>
              <a:rPr lang="en-US" sz="3000">
                <a:solidFill>
                  <a:schemeClr val="dk1"/>
                </a:solidFill>
                <a:latin typeface="Times New Roman"/>
                <a:ea typeface="Times New Roman"/>
                <a:cs typeface="Times New Roman"/>
                <a:sym typeface="Times New Roman"/>
              </a:rPr>
              <a:t>expression, in order to better understand if </a:t>
            </a:r>
            <a:r>
              <a:rPr i="1" lang="en-US" sz="3000">
                <a:solidFill>
                  <a:schemeClr val="dk1"/>
                </a:solidFill>
                <a:latin typeface="Times New Roman"/>
                <a:ea typeface="Times New Roman"/>
                <a:cs typeface="Times New Roman"/>
                <a:sym typeface="Times New Roman"/>
              </a:rPr>
              <a:t>ZNF292 </a:t>
            </a:r>
            <a:r>
              <a:rPr lang="en-US" sz="3000">
                <a:solidFill>
                  <a:schemeClr val="dk1"/>
                </a:solidFill>
                <a:latin typeface="Times New Roman"/>
                <a:ea typeface="Times New Roman"/>
                <a:cs typeface="Times New Roman"/>
                <a:sym typeface="Times New Roman"/>
              </a:rPr>
              <a:t>variants could increase the severity of ASD. It is also important to further investigate the relationship between </a:t>
            </a:r>
            <a:r>
              <a:rPr i="1" lang="en-US" sz="3000">
                <a:solidFill>
                  <a:schemeClr val="dk1"/>
                </a:solidFill>
                <a:latin typeface="Times New Roman"/>
                <a:ea typeface="Times New Roman"/>
                <a:cs typeface="Times New Roman"/>
                <a:sym typeface="Times New Roman"/>
              </a:rPr>
              <a:t>ZNF292 </a:t>
            </a:r>
            <a:r>
              <a:rPr lang="en-US" sz="3000">
                <a:solidFill>
                  <a:schemeClr val="dk1"/>
                </a:solidFill>
                <a:latin typeface="Times New Roman"/>
                <a:ea typeface="Times New Roman"/>
                <a:cs typeface="Times New Roman"/>
                <a:sym typeface="Times New Roman"/>
              </a:rPr>
              <a:t>variants and up/down regulation of other genes known to be implicated in ASD. While it does not seem that ZNF292 levels vary between control and ASD model mice when </a:t>
            </a:r>
            <a:r>
              <a:rPr i="1" lang="en-US" sz="3000">
                <a:solidFill>
                  <a:schemeClr val="dk1"/>
                </a:solidFill>
                <a:latin typeface="Times New Roman"/>
                <a:ea typeface="Times New Roman"/>
                <a:cs typeface="Times New Roman"/>
                <a:sym typeface="Times New Roman"/>
              </a:rPr>
              <a:t>ZNF292 </a:t>
            </a:r>
            <a:r>
              <a:rPr lang="en-US" sz="3000">
                <a:solidFill>
                  <a:schemeClr val="dk1"/>
                </a:solidFill>
                <a:latin typeface="Times New Roman"/>
                <a:ea typeface="Times New Roman"/>
                <a:cs typeface="Times New Roman"/>
                <a:sym typeface="Times New Roman"/>
              </a:rPr>
              <a:t>is not mutated, it is very possible that variants could increase the risk of developing ASD or ASD severity. </a:t>
            </a:r>
            <a:endParaRPr sz="3000">
              <a:solidFill>
                <a:schemeClr val="dk1"/>
              </a:solidFill>
              <a:latin typeface="Times New Roman"/>
              <a:ea typeface="Times New Roman"/>
              <a:cs typeface="Times New Roman"/>
              <a:sym typeface="Times New Roman"/>
            </a:endParaRPr>
          </a:p>
        </p:txBody>
      </p:sp>
      <p:sp>
        <p:nvSpPr>
          <p:cNvPr id="71" name="Google Shape;71;p4"/>
          <p:cNvSpPr txBox="1"/>
          <p:nvPr/>
        </p:nvSpPr>
        <p:spPr>
          <a:xfrm>
            <a:off x="17689375" y="19765579"/>
            <a:ext cx="2269500" cy="618600"/>
          </a:xfrm>
          <a:prstGeom prst="rect">
            <a:avLst/>
          </a:prstGeom>
          <a:solidFill>
            <a:srgbClr val="00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100">
                <a:solidFill>
                  <a:srgbClr val="FFFFFF"/>
                </a:solidFill>
                <a:latin typeface="Georgia"/>
                <a:ea typeface="Georgia"/>
                <a:cs typeface="Georgia"/>
                <a:sym typeface="Georgia"/>
              </a:rPr>
              <a:t>KO Mice</a:t>
            </a:r>
            <a:endParaRPr b="1" sz="2100">
              <a:solidFill>
                <a:srgbClr val="FFFFFF"/>
              </a:solidFill>
              <a:latin typeface="Georgia"/>
              <a:ea typeface="Georgia"/>
              <a:cs typeface="Georgia"/>
              <a:sym typeface="Georgia"/>
            </a:endParaRPr>
          </a:p>
        </p:txBody>
      </p:sp>
      <p:pic>
        <p:nvPicPr>
          <p:cNvPr id="72" name="Google Shape;72;p4"/>
          <p:cNvPicPr preferRelativeResize="0"/>
          <p:nvPr/>
        </p:nvPicPr>
        <p:blipFill>
          <a:blip r:embed="rId9">
            <a:alphaModFix/>
          </a:blip>
          <a:stretch>
            <a:fillRect/>
          </a:stretch>
        </p:blipFill>
        <p:spPr>
          <a:xfrm>
            <a:off x="1600150" y="74258"/>
            <a:ext cx="3246800" cy="3246800"/>
          </a:xfrm>
          <a:prstGeom prst="rect">
            <a:avLst/>
          </a:prstGeom>
          <a:noFill/>
          <a:ln>
            <a:noFill/>
          </a:ln>
        </p:spPr>
      </p:pic>
      <p:pic>
        <p:nvPicPr>
          <p:cNvPr id="73" name="Google Shape;73;p4"/>
          <p:cNvPicPr preferRelativeResize="0"/>
          <p:nvPr/>
        </p:nvPicPr>
        <p:blipFill>
          <a:blip r:embed="rId9">
            <a:alphaModFix/>
          </a:blip>
          <a:stretch>
            <a:fillRect/>
          </a:stretch>
        </p:blipFill>
        <p:spPr>
          <a:xfrm>
            <a:off x="25655075" y="74258"/>
            <a:ext cx="3246800" cy="3246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